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8"/>
  </p:notesMasterIdLst>
  <p:handoutMasterIdLst>
    <p:handoutMasterId r:id="rId19"/>
  </p:handoutMasterIdLst>
  <p:sldIdLst>
    <p:sldId id="277" r:id="rId3"/>
    <p:sldId id="2833" r:id="rId4"/>
    <p:sldId id="3785" r:id="rId5"/>
    <p:sldId id="3780" r:id="rId6"/>
    <p:sldId id="3787" r:id="rId7"/>
    <p:sldId id="3771" r:id="rId8"/>
    <p:sldId id="3786" r:id="rId9"/>
    <p:sldId id="3788" r:id="rId10"/>
    <p:sldId id="3789" r:id="rId11"/>
    <p:sldId id="3790" r:id="rId12"/>
    <p:sldId id="3791" r:id="rId13"/>
    <p:sldId id="3762" r:id="rId14"/>
    <p:sldId id="3763" r:id="rId15"/>
    <p:sldId id="3792" r:id="rId16"/>
    <p:sldId id="36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F037EE8-E49A-4E88-86DE-EC394180632C}">
          <p14:sldIdLst>
            <p14:sldId id="277"/>
            <p14:sldId id="2833"/>
            <p14:sldId id="3785"/>
            <p14:sldId id="3780"/>
            <p14:sldId id="3787"/>
            <p14:sldId id="3771"/>
            <p14:sldId id="3786"/>
            <p14:sldId id="3788"/>
            <p14:sldId id="3789"/>
            <p14:sldId id="3790"/>
            <p14:sldId id="3791"/>
            <p14:sldId id="3762"/>
            <p14:sldId id="3763"/>
            <p14:sldId id="3792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64" userDrawn="1">
          <p15:clr>
            <a:srgbClr val="A4A3A4"/>
          </p15:clr>
        </p15:guide>
        <p15:guide id="2" orient="horz" pos="1335" userDrawn="1">
          <p15:clr>
            <a:srgbClr val="A4A3A4"/>
          </p15:clr>
        </p15:guide>
        <p15:guide id="3" pos="38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段俊宇" initials="dj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39DA5"/>
    <a:srgbClr val="FDFDFD"/>
    <a:srgbClr val="CF5F5F"/>
    <a:srgbClr val="D6DCE5"/>
    <a:srgbClr val="D0D8E8"/>
    <a:srgbClr val="354B5E"/>
    <a:srgbClr val="596678"/>
    <a:srgbClr val="8FAADC"/>
    <a:srgbClr val="A4A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1" autoAdjust="0"/>
    <p:restoredTop sz="86311" autoAdjust="0"/>
  </p:normalViewPr>
  <p:slideViewPr>
    <p:cSldViewPr showGuides="1">
      <p:cViewPr varScale="1">
        <p:scale>
          <a:sx n="95" d="100"/>
          <a:sy n="95" d="100"/>
        </p:scale>
        <p:origin x="848" y="68"/>
      </p:cViewPr>
      <p:guideLst>
        <p:guide orient="horz" pos="3064"/>
        <p:guide orient="horz" pos="1335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1A6D6-5611-4B8E-88BE-BE9C88A71C27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068E9-958D-4318-9D80-14B9D8540C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2FA1D-08E8-40AB-BFC9-8FDB8CCA7A9E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DBC56-72D9-4D38-A097-E5122E818B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DBC56-72D9-4D38-A097-E5122E818B7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078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465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61EA0F-A667-4B49-8422-0062BC55E24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507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192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DBC56-72D9-4D38-A097-E5122E818B7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61EA0F-A667-4B49-8422-0062BC55E24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10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F61EA0F-A667-4B49-8422-0062BC55E24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04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240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714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719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7059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3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7"/>
          <p:cNvCxnSpPr/>
          <p:nvPr userDrawn="1"/>
        </p:nvCxnSpPr>
        <p:spPr>
          <a:xfrm flipV="1">
            <a:off x="471712" y="1255649"/>
            <a:ext cx="11248575" cy="2898"/>
          </a:xfrm>
          <a:prstGeom prst="line">
            <a:avLst/>
          </a:prstGeom>
          <a:ln w="25400">
            <a:solidFill>
              <a:srgbClr val="008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50"/>
          <p:cNvCxnSpPr/>
          <p:nvPr userDrawn="1"/>
        </p:nvCxnSpPr>
        <p:spPr>
          <a:xfrm flipV="1">
            <a:off x="471712" y="6672974"/>
            <a:ext cx="11248575" cy="2898"/>
          </a:xfrm>
          <a:prstGeom prst="line">
            <a:avLst/>
          </a:prstGeom>
          <a:ln w="12700">
            <a:solidFill>
              <a:srgbClr val="008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755" y="0"/>
            <a:ext cx="2298197" cy="1271019"/>
          </a:xfrm>
          <a:prstGeom prst="rect">
            <a:avLst/>
          </a:prstGeom>
        </p:spPr>
      </p:pic>
      <p:sp>
        <p:nvSpPr>
          <p:cNvPr id="18" name="内容占位符 17"/>
          <p:cNvSpPr>
            <a:spLocks noGrp="1"/>
          </p:cNvSpPr>
          <p:nvPr>
            <p:ph sz="quarter" idx="10"/>
          </p:nvPr>
        </p:nvSpPr>
        <p:spPr>
          <a:xfrm>
            <a:off x="471711" y="856103"/>
            <a:ext cx="9281043" cy="325843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1"/>
          </p:nvPr>
        </p:nvSpPr>
        <p:spPr>
          <a:xfrm>
            <a:off x="5911436" y="6444828"/>
            <a:ext cx="369126" cy="413172"/>
          </a:xfrm>
        </p:spPr>
        <p:txBody>
          <a:bodyPr/>
          <a:lstStyle/>
          <a:p>
            <a:fld id="{629B06DC-B081-48FF-B3C8-294D2105E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3276600" cy="365125"/>
          </a:xfrm>
        </p:spPr>
        <p:txBody>
          <a:bodyPr/>
          <a:lstStyle/>
          <a:p>
            <a:fld id="{8BEEBAAA-29B5-4AF5-BC5F-7E580C29002D}" type="datetimeFigureOut">
              <a:rPr lang="zh-CN" altLang="en-US"/>
              <a:t>2024/5/13</a:t>
            </a:fld>
            <a:endParaRPr lang="zh-CN"/>
          </a:p>
        </p:txBody>
      </p:sp>
      <p:sp>
        <p:nvSpPr>
          <p:cNvPr id="6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648200" y="6356354"/>
            <a:ext cx="2895600" cy="365125"/>
          </a:xfr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077200" y="6356354"/>
            <a:ext cx="3276600" cy="365125"/>
          </a:xfrm>
        </p:spPr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pic>
        <p:nvPicPr>
          <p:cNvPr id="8" name="图片 13" descr="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1400" y="6608765"/>
            <a:ext cx="9906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2"/>
          <p:cNvSpPr txBox="1">
            <a:spLocks noChangeArrowheads="1"/>
          </p:cNvSpPr>
          <p:nvPr userDrawn="1"/>
        </p:nvSpPr>
        <p:spPr bwMode="auto">
          <a:xfrm>
            <a:off x="11853446" y="4276580"/>
            <a:ext cx="338554" cy="2273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algn="r">
              <a:defRPr/>
            </a:pPr>
            <a:r>
              <a:rPr lang="zh-CN" altLang="en-US" sz="1000" b="0" dirty="0">
                <a:solidFill>
                  <a:srgbClr val="777777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仅供汉得公司内部阅读与使用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7"/>
          <p:cNvCxnSpPr/>
          <p:nvPr userDrawn="1"/>
        </p:nvCxnSpPr>
        <p:spPr>
          <a:xfrm flipV="1">
            <a:off x="471712" y="884593"/>
            <a:ext cx="11248575" cy="2898"/>
          </a:xfrm>
          <a:prstGeom prst="line">
            <a:avLst/>
          </a:prstGeom>
          <a:ln w="25400">
            <a:solidFill>
              <a:srgbClr val="008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50"/>
          <p:cNvCxnSpPr/>
          <p:nvPr userDrawn="1"/>
        </p:nvCxnSpPr>
        <p:spPr>
          <a:xfrm flipV="1">
            <a:off x="471712" y="6672974"/>
            <a:ext cx="11248575" cy="2898"/>
          </a:xfrm>
          <a:prstGeom prst="line">
            <a:avLst/>
          </a:prstGeom>
          <a:ln w="12700">
            <a:solidFill>
              <a:srgbClr val="008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755" y="0"/>
            <a:ext cx="2298197" cy="1271019"/>
          </a:xfrm>
          <a:prstGeom prst="rect">
            <a:avLst/>
          </a:prstGeom>
        </p:spPr>
      </p:pic>
      <p:sp>
        <p:nvSpPr>
          <p:cNvPr id="10" name="标题 15"/>
          <p:cNvSpPr>
            <a:spLocks noGrp="1"/>
          </p:cNvSpPr>
          <p:nvPr>
            <p:ph type="title"/>
          </p:nvPr>
        </p:nvSpPr>
        <p:spPr>
          <a:xfrm>
            <a:off x="471712" y="29014"/>
            <a:ext cx="9281043" cy="487821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内容占位符 17"/>
          <p:cNvSpPr>
            <a:spLocks noGrp="1"/>
          </p:cNvSpPr>
          <p:nvPr>
            <p:ph sz="quarter" idx="10"/>
          </p:nvPr>
        </p:nvSpPr>
        <p:spPr>
          <a:xfrm>
            <a:off x="471711" y="524803"/>
            <a:ext cx="9281043" cy="325843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2" name="幻灯片编号占位符 18"/>
          <p:cNvSpPr>
            <a:spLocks noGrp="1"/>
          </p:cNvSpPr>
          <p:nvPr>
            <p:ph type="sldNum" sz="quarter" idx="11"/>
          </p:nvPr>
        </p:nvSpPr>
        <p:spPr>
          <a:xfrm>
            <a:off x="5911436" y="6555668"/>
            <a:ext cx="369126" cy="413172"/>
          </a:xfrm>
        </p:spPr>
        <p:txBody>
          <a:bodyPr/>
          <a:lstStyle/>
          <a:p>
            <a:fld id="{629B06DC-B081-48FF-B3C8-294D2105E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1055861" y="254226"/>
            <a:ext cx="1021859" cy="2950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918" y="118948"/>
            <a:ext cx="10515600" cy="508934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173625"/>
            <a:ext cx="318448" cy="399581"/>
          </a:xfrm>
          <a:prstGeom prst="rect">
            <a:avLst/>
          </a:prstGeom>
          <a:gradFill flip="none" rotWithShape="1">
            <a:gsLst>
              <a:gs pos="0">
                <a:srgbClr val="39999E">
                  <a:shade val="30000"/>
                  <a:satMod val="115000"/>
                </a:srgbClr>
              </a:gs>
              <a:gs pos="50000">
                <a:srgbClr val="39999E">
                  <a:shade val="67500"/>
                  <a:satMod val="115000"/>
                </a:srgbClr>
              </a:gs>
              <a:gs pos="100000">
                <a:srgbClr val="39999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50"/>
          <p:cNvCxnSpPr/>
          <p:nvPr userDrawn="1"/>
        </p:nvCxnSpPr>
        <p:spPr>
          <a:xfrm flipV="1">
            <a:off x="471712" y="6672974"/>
            <a:ext cx="11248575" cy="28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952565" y="6500636"/>
            <a:ext cx="407894" cy="365125"/>
          </a:xfrm>
          <a:solidFill>
            <a:srgbClr val="FDFDFD"/>
          </a:solidFill>
        </p:spPr>
        <p:txBody>
          <a:bodyPr/>
          <a:lstStyle/>
          <a:p>
            <a:fld id="{381481A8-081D-4E4B-ACE2-ED740567CCE5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8" name="直接连接符 375"/>
          <p:cNvCxnSpPr/>
          <p:nvPr userDrawn="1"/>
        </p:nvCxnSpPr>
        <p:spPr>
          <a:xfrm>
            <a:off x="407368" y="647602"/>
            <a:ext cx="10729192" cy="0"/>
          </a:xfrm>
          <a:prstGeom prst="line">
            <a:avLst/>
          </a:prstGeom>
          <a:solidFill>
            <a:srgbClr val="070606"/>
          </a:solidFill>
          <a:ln w="15875">
            <a:solidFill>
              <a:schemeClr val="bg1">
                <a:lumMod val="65000"/>
              </a:schemeClr>
            </a:solidFill>
            <a:round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06DC-B081-48FF-B3C8-294D2105E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3276600" cy="365125"/>
          </a:xfrm>
        </p:spPr>
        <p:txBody>
          <a:bodyPr/>
          <a:lstStyle/>
          <a:p>
            <a:fld id="{8BEEBAAA-29B5-4AF5-BC5F-7E580C29002D}" type="datetimeFigureOut">
              <a:rPr lang="zh-CN" altLang="en-US"/>
              <a:t>2024/5/13</a:t>
            </a:fld>
            <a:endParaRPr lang="zh-CN"/>
          </a:p>
        </p:txBody>
      </p:sp>
      <p:sp>
        <p:nvSpPr>
          <p:cNvPr id="6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648200" y="6356354"/>
            <a:ext cx="2895600" cy="365125"/>
          </a:xfr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077200" y="6356354"/>
            <a:ext cx="3276600" cy="365125"/>
          </a:xfrm>
        </p:spPr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pic>
        <p:nvPicPr>
          <p:cNvPr id="8" name="图片 13" descr="logo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1400" y="6608765"/>
            <a:ext cx="990600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2"/>
          <p:cNvSpPr txBox="1">
            <a:spLocks noChangeArrowheads="1"/>
          </p:cNvSpPr>
          <p:nvPr userDrawn="1"/>
        </p:nvSpPr>
        <p:spPr bwMode="auto">
          <a:xfrm>
            <a:off x="11853446" y="4276580"/>
            <a:ext cx="338554" cy="2273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algn="r">
              <a:defRPr/>
            </a:pPr>
            <a:r>
              <a:rPr lang="zh-CN" altLang="en-US" sz="1000" b="0" dirty="0">
                <a:solidFill>
                  <a:srgbClr val="777777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仅供汉得公司内部阅读与使用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50"/>
          <p:cNvCxnSpPr/>
          <p:nvPr userDrawn="1"/>
        </p:nvCxnSpPr>
        <p:spPr>
          <a:xfrm flipV="1">
            <a:off x="471712" y="6672974"/>
            <a:ext cx="11248575" cy="28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952565" y="6500636"/>
            <a:ext cx="407894" cy="365125"/>
          </a:xfrm>
          <a:solidFill>
            <a:srgbClr val="FDFDFD"/>
          </a:solidFill>
        </p:spPr>
        <p:txBody>
          <a:bodyPr/>
          <a:lstStyle/>
          <a:p>
            <a:fld id="{381481A8-081D-4E4B-ACE2-ED740567CCE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1055861" y="254226"/>
            <a:ext cx="1021859" cy="2950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918" y="118948"/>
            <a:ext cx="10515600" cy="508934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173625"/>
            <a:ext cx="318448" cy="399581"/>
          </a:xfrm>
          <a:prstGeom prst="rect">
            <a:avLst/>
          </a:prstGeom>
          <a:gradFill flip="none" rotWithShape="1">
            <a:gsLst>
              <a:gs pos="0">
                <a:srgbClr val="39999E">
                  <a:shade val="30000"/>
                  <a:satMod val="115000"/>
                </a:srgbClr>
              </a:gs>
              <a:gs pos="50000">
                <a:srgbClr val="39999E">
                  <a:shade val="67500"/>
                  <a:satMod val="115000"/>
                </a:srgbClr>
              </a:gs>
              <a:gs pos="100000">
                <a:srgbClr val="39999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528918" y="685800"/>
            <a:ext cx="11663083" cy="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50"/>
          <p:cNvCxnSpPr/>
          <p:nvPr userDrawn="1"/>
        </p:nvCxnSpPr>
        <p:spPr>
          <a:xfrm flipV="1">
            <a:off x="471712" y="6672974"/>
            <a:ext cx="11248575" cy="289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952565" y="6500636"/>
            <a:ext cx="407894" cy="365125"/>
          </a:xfrm>
          <a:solidFill>
            <a:srgbClr val="FDFDFD"/>
          </a:solidFill>
        </p:spPr>
        <p:txBody>
          <a:bodyPr/>
          <a:lstStyle/>
          <a:p>
            <a:fld id="{381481A8-081D-4E4B-ACE2-ED740567CCE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4000"/>
                </a:schemeClr>
              </a:gs>
              <a:gs pos="100000">
                <a:schemeClr val="bg1">
                  <a:lumMod val="97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9622" y="170021"/>
            <a:ext cx="9975273" cy="858753"/>
          </a:xfrm>
        </p:spPr>
        <p:txBody>
          <a:bodyPr vert="horz" lIns="68580" tIns="34290" rIns="68580" bIns="34290" rtlCol="0" anchor="ctr">
            <a:normAutofit/>
          </a:bodyPr>
          <a:lstStyle>
            <a:lvl1pPr algn="l">
              <a:defRPr lang="zh-CN" altLang="en-US" sz="3200" b="0" i="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defTabSz="685165">
              <a:lnSpc>
                <a:spcPct val="9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3F55-051D-411D-B076-EEE696BD8CF7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88019"/>
            <a:ext cx="38608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altLang="zh-CN" dirty="0"/>
              <a:t>WWW.YOURBUSINESS.COM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936427" y="6383141"/>
            <a:ext cx="1632181" cy="406233"/>
          </a:xfrm>
        </p:spPr>
        <p:txBody>
          <a:bodyPr/>
          <a:lstStyle>
            <a:lvl1pPr algn="ctr">
              <a:defRPr sz="1865">
                <a:latin typeface="Impact" panose="020B0806030902050204" pitchFamily="34" charset="0"/>
              </a:defRPr>
            </a:lvl1pPr>
          </a:lstStyle>
          <a:p>
            <a:fld id="{D7083653-667E-442B-889B-3B8AF0E0F233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957203"/>
            <a:ext cx="1089653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 userDrawn="1"/>
        </p:nvSpPr>
        <p:spPr>
          <a:xfrm>
            <a:off x="431371" y="504908"/>
            <a:ext cx="192021" cy="19202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13" name="KSO_Shape"/>
          <p:cNvSpPr/>
          <p:nvPr userDrawn="1"/>
        </p:nvSpPr>
        <p:spPr bwMode="auto">
          <a:xfrm>
            <a:off x="10992544" y="420271"/>
            <a:ext cx="292789" cy="537255"/>
          </a:xfrm>
          <a:custGeom>
            <a:avLst/>
            <a:gdLst>
              <a:gd name="T0" fmla="*/ 982546 w 2361"/>
              <a:gd name="T1" fmla="*/ 83198 h 4328"/>
              <a:gd name="T2" fmla="*/ 914296 w 2361"/>
              <a:gd name="T3" fmla="*/ 41599 h 4328"/>
              <a:gd name="T4" fmla="*/ 684994 w 2361"/>
              <a:gd name="T5" fmla="*/ 256249 h 4328"/>
              <a:gd name="T6" fmla="*/ 620490 w 2361"/>
              <a:gd name="T7" fmla="*/ 383125 h 4328"/>
              <a:gd name="T8" fmla="*/ 579706 w 2361"/>
              <a:gd name="T9" fmla="*/ 479218 h 4328"/>
              <a:gd name="T10" fmla="*/ 56597 w 2361"/>
              <a:gd name="T11" fmla="*/ 1501301 h 4328"/>
              <a:gd name="T12" fmla="*/ 32876 w 2361"/>
              <a:gd name="T13" fmla="*/ 1601555 h 4328"/>
              <a:gd name="T14" fmla="*/ 20392 w 2361"/>
              <a:gd name="T15" fmla="*/ 1676017 h 4328"/>
              <a:gd name="T16" fmla="*/ 0 w 2361"/>
              <a:gd name="T17" fmla="*/ 1792493 h 4328"/>
              <a:gd name="T18" fmla="*/ 7907 w 2361"/>
              <a:gd name="T19" fmla="*/ 1800397 h 4328"/>
              <a:gd name="T20" fmla="*/ 58262 w 2361"/>
              <a:gd name="T21" fmla="*/ 1700976 h 4328"/>
              <a:gd name="T22" fmla="*/ 120685 w 2361"/>
              <a:gd name="T23" fmla="*/ 1654801 h 4328"/>
              <a:gd name="T24" fmla="*/ 191848 w 2361"/>
              <a:gd name="T25" fmla="*/ 1569524 h 4328"/>
              <a:gd name="T26" fmla="*/ 727026 w 2361"/>
              <a:gd name="T27" fmla="*/ 582799 h 4328"/>
              <a:gd name="T28" fmla="*/ 747417 w 2361"/>
              <a:gd name="T29" fmla="*/ 563248 h 4328"/>
              <a:gd name="T30" fmla="*/ 936353 w 2361"/>
              <a:gd name="T31" fmla="*/ 195930 h 4328"/>
              <a:gd name="T32" fmla="*/ 799853 w 2361"/>
              <a:gd name="T33" fmla="*/ 475475 h 4328"/>
              <a:gd name="T34" fmla="*/ 802350 w 2361"/>
              <a:gd name="T35" fmla="*/ 501266 h 4328"/>
              <a:gd name="T36" fmla="*/ 980049 w 2361"/>
              <a:gd name="T37" fmla="*/ 158907 h 4328"/>
              <a:gd name="T38" fmla="*/ 963819 w 2361"/>
              <a:gd name="T39" fmla="*/ 141852 h 4328"/>
              <a:gd name="T40" fmla="*/ 982546 w 2361"/>
              <a:gd name="T41" fmla="*/ 104829 h 4328"/>
              <a:gd name="T42" fmla="*/ 210159 w 2361"/>
              <a:gd name="T43" fmla="*/ 1549140 h 4328"/>
              <a:gd name="T44" fmla="*/ 84896 w 2361"/>
              <a:gd name="T45" fmla="*/ 1493398 h 4328"/>
              <a:gd name="T46" fmla="*/ 412827 w 2361"/>
              <a:gd name="T47" fmla="*/ 849032 h 4328"/>
              <a:gd name="T48" fmla="*/ 598017 w 2361"/>
              <a:gd name="T49" fmla="*/ 488786 h 4328"/>
              <a:gd name="T50" fmla="*/ 627564 w 2361"/>
              <a:gd name="T51" fmla="*/ 503762 h 4328"/>
              <a:gd name="T52" fmla="*/ 720783 w 2361"/>
              <a:gd name="T53" fmla="*/ 552848 h 4328"/>
              <a:gd name="T54" fmla="*/ 741175 w 2361"/>
              <a:gd name="T55" fmla="*/ 530385 h 4328"/>
              <a:gd name="T56" fmla="*/ 733268 w 2361"/>
              <a:gd name="T57" fmla="*/ 532465 h 4328"/>
              <a:gd name="T58" fmla="*/ 601763 w 2361"/>
              <a:gd name="T59" fmla="*/ 465075 h 4328"/>
              <a:gd name="T60" fmla="*/ 829816 w 2361"/>
              <a:gd name="T61" fmla="*/ 25791 h 4328"/>
              <a:gd name="T62" fmla="*/ 962154 w 2361"/>
              <a:gd name="T63" fmla="*/ 99421 h 432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361" h="4328">
                <a:moveTo>
                  <a:pt x="2361" y="252"/>
                </a:moveTo>
                <a:cubicBezTo>
                  <a:pt x="2361" y="200"/>
                  <a:pt x="2361" y="200"/>
                  <a:pt x="2361" y="200"/>
                </a:cubicBezTo>
                <a:cubicBezTo>
                  <a:pt x="2293" y="156"/>
                  <a:pt x="2293" y="156"/>
                  <a:pt x="2293" y="156"/>
                </a:cubicBezTo>
                <a:cubicBezTo>
                  <a:pt x="2197" y="100"/>
                  <a:pt x="2197" y="100"/>
                  <a:pt x="2197" y="100"/>
                </a:cubicBezTo>
                <a:cubicBezTo>
                  <a:pt x="2103" y="55"/>
                  <a:pt x="2024" y="21"/>
                  <a:pt x="1960" y="0"/>
                </a:cubicBezTo>
                <a:cubicBezTo>
                  <a:pt x="1646" y="616"/>
                  <a:pt x="1646" y="616"/>
                  <a:pt x="1646" y="616"/>
                </a:cubicBezTo>
                <a:cubicBezTo>
                  <a:pt x="1621" y="661"/>
                  <a:pt x="1621" y="661"/>
                  <a:pt x="1621" y="661"/>
                </a:cubicBezTo>
                <a:cubicBezTo>
                  <a:pt x="1491" y="921"/>
                  <a:pt x="1491" y="921"/>
                  <a:pt x="1491" y="921"/>
                </a:cubicBezTo>
                <a:cubicBezTo>
                  <a:pt x="1375" y="1143"/>
                  <a:pt x="1375" y="1143"/>
                  <a:pt x="1375" y="1143"/>
                </a:cubicBezTo>
                <a:cubicBezTo>
                  <a:pt x="1393" y="1152"/>
                  <a:pt x="1393" y="1152"/>
                  <a:pt x="1393" y="1152"/>
                </a:cubicBezTo>
                <a:cubicBezTo>
                  <a:pt x="1375" y="1186"/>
                  <a:pt x="1375" y="1186"/>
                  <a:pt x="1375" y="1186"/>
                </a:cubicBezTo>
                <a:cubicBezTo>
                  <a:pt x="136" y="3609"/>
                  <a:pt x="136" y="3609"/>
                  <a:pt x="136" y="3609"/>
                </a:cubicBezTo>
                <a:cubicBezTo>
                  <a:pt x="187" y="3632"/>
                  <a:pt x="187" y="3632"/>
                  <a:pt x="187" y="3632"/>
                </a:cubicBezTo>
                <a:cubicBezTo>
                  <a:pt x="79" y="3850"/>
                  <a:pt x="79" y="3850"/>
                  <a:pt x="79" y="3850"/>
                </a:cubicBezTo>
                <a:cubicBezTo>
                  <a:pt x="121" y="3886"/>
                  <a:pt x="121" y="3886"/>
                  <a:pt x="121" y="3886"/>
                </a:cubicBezTo>
                <a:cubicBezTo>
                  <a:pt x="49" y="4029"/>
                  <a:pt x="49" y="4029"/>
                  <a:pt x="49" y="4029"/>
                </a:cubicBezTo>
                <a:cubicBezTo>
                  <a:pt x="115" y="4078"/>
                  <a:pt x="115" y="4078"/>
                  <a:pt x="115" y="4078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0" y="4309"/>
                  <a:pt x="0" y="4309"/>
                  <a:pt x="0" y="4309"/>
                </a:cubicBezTo>
                <a:cubicBezTo>
                  <a:pt x="19" y="4328"/>
                  <a:pt x="19" y="4328"/>
                  <a:pt x="19" y="4328"/>
                </a:cubicBezTo>
                <a:cubicBezTo>
                  <a:pt x="25" y="4321"/>
                  <a:pt x="25" y="4321"/>
                  <a:pt x="25" y="4321"/>
                </a:cubicBezTo>
                <a:cubicBezTo>
                  <a:pt x="140" y="4089"/>
                  <a:pt x="140" y="4089"/>
                  <a:pt x="140" y="4089"/>
                </a:cubicBezTo>
                <a:cubicBezTo>
                  <a:pt x="140" y="4095"/>
                  <a:pt x="167" y="4103"/>
                  <a:pt x="221" y="4114"/>
                </a:cubicBezTo>
                <a:cubicBezTo>
                  <a:pt x="234" y="4096"/>
                  <a:pt x="257" y="4050"/>
                  <a:pt x="290" y="3978"/>
                </a:cubicBezTo>
                <a:cubicBezTo>
                  <a:pt x="352" y="3989"/>
                  <a:pt x="352" y="3989"/>
                  <a:pt x="352" y="3989"/>
                </a:cubicBezTo>
                <a:cubicBezTo>
                  <a:pt x="461" y="3773"/>
                  <a:pt x="461" y="3773"/>
                  <a:pt x="461" y="3773"/>
                </a:cubicBezTo>
                <a:cubicBezTo>
                  <a:pt x="520" y="3805"/>
                  <a:pt x="520" y="3805"/>
                  <a:pt x="520" y="3805"/>
                </a:cubicBezTo>
                <a:cubicBezTo>
                  <a:pt x="1747" y="1401"/>
                  <a:pt x="1747" y="1401"/>
                  <a:pt x="1747" y="1401"/>
                </a:cubicBezTo>
                <a:cubicBezTo>
                  <a:pt x="1779" y="1346"/>
                  <a:pt x="1779" y="1346"/>
                  <a:pt x="1779" y="1346"/>
                </a:cubicBezTo>
                <a:cubicBezTo>
                  <a:pt x="1796" y="1354"/>
                  <a:pt x="1796" y="1354"/>
                  <a:pt x="1796" y="1354"/>
                </a:cubicBezTo>
                <a:cubicBezTo>
                  <a:pt x="2169" y="621"/>
                  <a:pt x="2169" y="621"/>
                  <a:pt x="2169" y="621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63" y="480"/>
                  <a:pt x="2263" y="480"/>
                  <a:pt x="2263" y="480"/>
                </a:cubicBezTo>
                <a:cubicBezTo>
                  <a:pt x="1922" y="1143"/>
                  <a:pt x="1922" y="1143"/>
                  <a:pt x="1922" y="1143"/>
                </a:cubicBezTo>
                <a:cubicBezTo>
                  <a:pt x="1904" y="1173"/>
                  <a:pt x="1899" y="1192"/>
                  <a:pt x="1904" y="1201"/>
                </a:cubicBezTo>
                <a:cubicBezTo>
                  <a:pt x="1904" y="1207"/>
                  <a:pt x="1912" y="1208"/>
                  <a:pt x="1928" y="1205"/>
                </a:cubicBezTo>
                <a:cubicBezTo>
                  <a:pt x="1939" y="1196"/>
                  <a:pt x="1939" y="1196"/>
                  <a:pt x="1939" y="1196"/>
                </a:cubicBezTo>
                <a:cubicBezTo>
                  <a:pt x="2355" y="382"/>
                  <a:pt x="2355" y="382"/>
                  <a:pt x="2355" y="382"/>
                </a:cubicBezTo>
                <a:cubicBezTo>
                  <a:pt x="2360" y="368"/>
                  <a:pt x="2359" y="357"/>
                  <a:pt x="2350" y="350"/>
                </a:cubicBezTo>
                <a:cubicBezTo>
                  <a:pt x="2335" y="350"/>
                  <a:pt x="2323" y="347"/>
                  <a:pt x="2316" y="341"/>
                </a:cubicBezTo>
                <a:cubicBezTo>
                  <a:pt x="2316" y="333"/>
                  <a:pt x="2316" y="333"/>
                  <a:pt x="2316" y="333"/>
                </a:cubicBezTo>
                <a:cubicBezTo>
                  <a:pt x="2361" y="252"/>
                  <a:pt x="2361" y="252"/>
                  <a:pt x="2361" y="252"/>
                </a:cubicBezTo>
                <a:close/>
                <a:moveTo>
                  <a:pt x="1672" y="1438"/>
                </a:moveTo>
                <a:cubicBezTo>
                  <a:pt x="505" y="3724"/>
                  <a:pt x="505" y="3724"/>
                  <a:pt x="505" y="3724"/>
                </a:cubicBezTo>
                <a:cubicBezTo>
                  <a:pt x="504" y="3736"/>
                  <a:pt x="500" y="3740"/>
                  <a:pt x="492" y="3737"/>
                </a:cubicBezTo>
                <a:cubicBezTo>
                  <a:pt x="488" y="3728"/>
                  <a:pt x="392" y="3679"/>
                  <a:pt x="204" y="3590"/>
                </a:cubicBezTo>
                <a:cubicBezTo>
                  <a:pt x="204" y="3583"/>
                  <a:pt x="204" y="3583"/>
                  <a:pt x="204" y="3583"/>
                </a:cubicBezTo>
                <a:cubicBezTo>
                  <a:pt x="733" y="2560"/>
                  <a:pt x="996" y="2045"/>
                  <a:pt x="992" y="2041"/>
                </a:cubicBezTo>
                <a:cubicBezTo>
                  <a:pt x="1192" y="1661"/>
                  <a:pt x="1192" y="1661"/>
                  <a:pt x="1192" y="1661"/>
                </a:cubicBezTo>
                <a:cubicBezTo>
                  <a:pt x="1437" y="1175"/>
                  <a:pt x="1437" y="1175"/>
                  <a:pt x="1437" y="1175"/>
                </a:cubicBezTo>
                <a:cubicBezTo>
                  <a:pt x="1446" y="1175"/>
                  <a:pt x="1446" y="1175"/>
                  <a:pt x="1446" y="1175"/>
                </a:cubicBezTo>
                <a:cubicBezTo>
                  <a:pt x="1508" y="1211"/>
                  <a:pt x="1508" y="1211"/>
                  <a:pt x="1508" y="1211"/>
                </a:cubicBezTo>
                <a:cubicBezTo>
                  <a:pt x="1719" y="1316"/>
                  <a:pt x="1719" y="1316"/>
                  <a:pt x="1719" y="1316"/>
                </a:cubicBezTo>
                <a:cubicBezTo>
                  <a:pt x="1727" y="1317"/>
                  <a:pt x="1732" y="1322"/>
                  <a:pt x="1732" y="1329"/>
                </a:cubicBezTo>
                <a:cubicBezTo>
                  <a:pt x="1672" y="1438"/>
                  <a:pt x="1672" y="1438"/>
                  <a:pt x="1672" y="1438"/>
                </a:cubicBezTo>
                <a:close/>
                <a:moveTo>
                  <a:pt x="1781" y="1275"/>
                </a:moveTo>
                <a:cubicBezTo>
                  <a:pt x="1770" y="1288"/>
                  <a:pt x="1770" y="1288"/>
                  <a:pt x="1770" y="1288"/>
                </a:cubicBezTo>
                <a:cubicBezTo>
                  <a:pt x="1762" y="1280"/>
                  <a:pt x="1762" y="1280"/>
                  <a:pt x="1762" y="1280"/>
                </a:cubicBezTo>
                <a:cubicBezTo>
                  <a:pt x="1448" y="1122"/>
                  <a:pt x="1448" y="1122"/>
                  <a:pt x="1448" y="1122"/>
                </a:cubicBezTo>
                <a:cubicBezTo>
                  <a:pt x="1446" y="1118"/>
                  <a:pt x="1446" y="1118"/>
                  <a:pt x="1446" y="1118"/>
                </a:cubicBezTo>
                <a:cubicBezTo>
                  <a:pt x="1986" y="62"/>
                  <a:pt x="1986" y="62"/>
                  <a:pt x="1986" y="62"/>
                </a:cubicBezTo>
                <a:cubicBezTo>
                  <a:pt x="1994" y="62"/>
                  <a:pt x="1994" y="62"/>
                  <a:pt x="1994" y="62"/>
                </a:cubicBezTo>
                <a:cubicBezTo>
                  <a:pt x="2115" y="114"/>
                  <a:pt x="2220" y="169"/>
                  <a:pt x="2310" y="226"/>
                </a:cubicBezTo>
                <a:cubicBezTo>
                  <a:pt x="2312" y="239"/>
                  <a:pt x="2312" y="239"/>
                  <a:pt x="2312" y="239"/>
                </a:cubicBezTo>
                <a:cubicBezTo>
                  <a:pt x="1781" y="1275"/>
                  <a:pt x="1781" y="1275"/>
                  <a:pt x="1781" y="12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 anchorCtr="1"/>
          <a:lstStyle/>
          <a:p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0">
        <p14:vortex dir="r"/>
      </p:transition>
    </mc:Choice>
    <mc:Fallback xmlns="">
      <p:transition spd="slow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 animBg="1"/>
      <p:bldP spid="13" grpId="0" animBg="1"/>
    </p:bld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06DC-B081-48FF-B3C8-294D2105E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755" y="0"/>
            <a:ext cx="2298197" cy="1271019"/>
          </a:xfrm>
          <a:prstGeom prst="rect">
            <a:avLst/>
          </a:prstGeom>
        </p:spPr>
      </p:pic>
      <p:sp>
        <p:nvSpPr>
          <p:cNvPr id="18" name="内容占位符 17"/>
          <p:cNvSpPr>
            <a:spLocks noGrp="1"/>
          </p:cNvSpPr>
          <p:nvPr>
            <p:ph sz="quarter" idx="10"/>
          </p:nvPr>
        </p:nvSpPr>
        <p:spPr>
          <a:xfrm>
            <a:off x="471711" y="856103"/>
            <a:ext cx="9281043" cy="325843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1"/>
          </p:nvPr>
        </p:nvSpPr>
        <p:spPr>
          <a:xfrm>
            <a:off x="5911436" y="6444828"/>
            <a:ext cx="369126" cy="413172"/>
          </a:xfrm>
        </p:spPr>
        <p:txBody>
          <a:bodyPr/>
          <a:lstStyle/>
          <a:p>
            <a:fld id="{629B06DC-B081-48FF-B3C8-294D2105EA9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777344" y="6382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B06DC-B081-48FF-B3C8-294D2105E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330A0-FE9F-43DB-B9DE-3CEB60F069B8}" type="datetime1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481A8-081D-4E4B-ACE2-ED740567CC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hand-china.com/document-center/doc/application/10246/11398?doc_id=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71017"/>
            <a:ext cx="12191999" cy="55869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46003" y="6409841"/>
            <a:ext cx="4345996" cy="373051"/>
          </a:xfrm>
          <a:prstGeom prst="rect">
            <a:avLst/>
          </a:prstGeom>
          <a:solidFill>
            <a:srgbClr val="339DA5"/>
          </a:solidFill>
          <a:effectLst>
            <a:outerShdw blurRad="127000" dist="12700" dir="5400000" algn="ctr" rotWithShape="0">
              <a:srgbClr val="00858E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HAND Enterprise Solutions Company Ltd.</a:t>
            </a:r>
            <a:endParaRPr lang="zh-CN" altLang="zh-CN" sz="16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260059" y="1367575"/>
            <a:ext cx="6996418" cy="68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54" tIns="48377" rIns="96754" bIns="48377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4000"/>
              </a:lnSpc>
              <a:spcBef>
                <a:spcPct val="0"/>
              </a:spcBef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工作流培训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" t="12913" r="4890" b="24999"/>
          <a:stretch>
            <a:fillRect/>
          </a:stretch>
        </p:blipFill>
        <p:spPr>
          <a:xfrm>
            <a:off x="0" y="101059"/>
            <a:ext cx="1620688" cy="8087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20209" y="191956"/>
            <a:ext cx="6629528" cy="41390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400" b="1" dirty="0">
                <a:sym typeface="微软雅黑" panose="020B0503020204020204" pitchFamily="34" charset="-122"/>
              </a:rPr>
              <a:t>前端配置</a:t>
            </a:r>
            <a:r>
              <a:rPr kumimoji="1" lang="en-US" altLang="zh-CN" sz="2400" b="1" dirty="0">
                <a:sym typeface="微软雅黑" panose="020B0503020204020204" pitchFamily="34" charset="-122"/>
              </a:rPr>
              <a:t>-</a:t>
            </a:r>
            <a:r>
              <a:rPr kumimoji="1" lang="zh-CN" altLang="en-US" sz="2400" b="1" dirty="0">
                <a:sym typeface="微软雅黑" panose="020B0503020204020204" pitchFamily="34" charset="-122"/>
              </a:rPr>
              <a:t>流程监控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0209" y="980728"/>
            <a:ext cx="330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所有工作流的状态监控，调整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0142F5-51EE-0FBE-612A-4D20BF386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42" y="1815034"/>
            <a:ext cx="10283636" cy="300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20209" y="191956"/>
            <a:ext cx="6629528" cy="41390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400" b="1" dirty="0">
                <a:sym typeface="微软雅黑" panose="020B0503020204020204" pitchFamily="34" charset="-122"/>
              </a:rPr>
              <a:t>前端配置</a:t>
            </a:r>
            <a:r>
              <a:rPr kumimoji="1" lang="en-US" altLang="zh-CN" sz="2400" b="1" dirty="0">
                <a:sym typeface="微软雅黑" panose="020B0503020204020204" pitchFamily="34" charset="-122"/>
              </a:rPr>
              <a:t>-STEP5-</a:t>
            </a:r>
            <a:r>
              <a:rPr kumimoji="1" lang="zh-CN" altLang="en-US" sz="2400" b="1" dirty="0">
                <a:sym typeface="微软雅黑" panose="020B0503020204020204" pitchFamily="34" charset="-122"/>
              </a:rPr>
              <a:t>代码实现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0209" y="980728"/>
            <a:ext cx="24929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启动工作流的代码实现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：租户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：流程定义编码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：工作流单据名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：固定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：用户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：参数数据集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F36384-EDE7-008E-185E-4BE11B4F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90" y="1329018"/>
            <a:ext cx="7308930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1000"/>
                    </a14:imgEffect>
                    <a14:imgEffect>
                      <a14:colorTemperature colorTemp="46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95" t="-277" r="44223" b="277"/>
          <a:stretch>
            <a:fillRect/>
          </a:stretch>
        </p:blipFill>
        <p:spPr>
          <a:xfrm>
            <a:off x="-7287" y="-26950"/>
            <a:ext cx="3302937" cy="6884950"/>
          </a:xfrm>
          <a:prstGeom prst="rect">
            <a:avLst/>
          </a:prstGeom>
        </p:spPr>
      </p:pic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979406" y="2483600"/>
            <a:ext cx="6833877" cy="71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54" tIns="48377" rIns="96754" bIns="48377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相关资料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178994" y="2119482"/>
            <a:ext cx="1772205" cy="1347507"/>
            <a:chOff x="8123231" y="2119482"/>
            <a:chExt cx="4155565" cy="1347507"/>
          </a:xfrm>
        </p:grpSpPr>
        <p:sp>
          <p:nvSpPr>
            <p:cNvPr id="28" name="矩形 27"/>
            <p:cNvSpPr/>
            <p:nvPr/>
          </p:nvSpPr>
          <p:spPr>
            <a:xfrm>
              <a:off x="8123231" y="2119482"/>
              <a:ext cx="4155565" cy="1347507"/>
            </a:xfrm>
            <a:prstGeom prst="rect">
              <a:avLst/>
            </a:prstGeom>
            <a:solidFill>
              <a:srgbClr val="0BBAC2">
                <a:alpha val="96000"/>
              </a:srgbClr>
            </a:solidFill>
            <a:ln>
              <a:noFill/>
            </a:ln>
            <a:effectLst>
              <a:outerShdw blurRad="381000" dist="12700" dir="5400000" sx="90000" sy="90000" algn="ctr" rotWithShape="0">
                <a:srgbClr val="00858E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608863" y="2451326"/>
              <a:ext cx="15952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" name="Group 24"/>
          <p:cNvGrpSpPr>
            <a:grpSpLocks noChangeAspect="1"/>
          </p:cNvGrpSpPr>
          <p:nvPr/>
        </p:nvGrpSpPr>
        <p:grpSpPr bwMode="auto">
          <a:xfrm>
            <a:off x="4102274" y="2483600"/>
            <a:ext cx="847091" cy="735285"/>
            <a:chOff x="3872" y="2584"/>
            <a:chExt cx="644" cy="559"/>
          </a:xfrm>
          <a:solidFill>
            <a:srgbClr val="00858E"/>
          </a:solidFill>
        </p:grpSpPr>
        <p:sp>
          <p:nvSpPr>
            <p:cNvPr id="10" name="Freeform 25"/>
            <p:cNvSpPr/>
            <p:nvPr/>
          </p:nvSpPr>
          <p:spPr bwMode="auto">
            <a:xfrm>
              <a:off x="4035" y="2676"/>
              <a:ext cx="316" cy="73"/>
            </a:xfrm>
            <a:custGeom>
              <a:avLst/>
              <a:gdLst>
                <a:gd name="T0" fmla="*/ 1392 w 1392"/>
                <a:gd name="T1" fmla="*/ 174 h 319"/>
                <a:gd name="T2" fmla="*/ 1247 w 1392"/>
                <a:gd name="T3" fmla="*/ 319 h 319"/>
                <a:gd name="T4" fmla="*/ 145 w 1392"/>
                <a:gd name="T5" fmla="*/ 319 h 319"/>
                <a:gd name="T6" fmla="*/ 0 w 1392"/>
                <a:gd name="T7" fmla="*/ 174 h 319"/>
                <a:gd name="T8" fmla="*/ 0 w 1392"/>
                <a:gd name="T9" fmla="*/ 145 h 319"/>
                <a:gd name="T10" fmla="*/ 145 w 1392"/>
                <a:gd name="T11" fmla="*/ 0 h 319"/>
                <a:gd name="T12" fmla="*/ 1247 w 1392"/>
                <a:gd name="T13" fmla="*/ 0 h 319"/>
                <a:gd name="T14" fmla="*/ 1392 w 1392"/>
                <a:gd name="T15" fmla="*/ 145 h 319"/>
                <a:gd name="T16" fmla="*/ 1392 w 1392"/>
                <a:gd name="T17" fmla="*/ 17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319">
                  <a:moveTo>
                    <a:pt x="1392" y="174"/>
                  </a:moveTo>
                  <a:cubicBezTo>
                    <a:pt x="1392" y="254"/>
                    <a:pt x="1327" y="319"/>
                    <a:pt x="1247" y="319"/>
                  </a:cubicBezTo>
                  <a:lnTo>
                    <a:pt x="145" y="319"/>
                  </a:lnTo>
                  <a:cubicBezTo>
                    <a:pt x="65" y="319"/>
                    <a:pt x="0" y="254"/>
                    <a:pt x="0" y="174"/>
                  </a:cubicBezTo>
                  <a:lnTo>
                    <a:pt x="0" y="145"/>
                  </a:lnTo>
                  <a:cubicBezTo>
                    <a:pt x="0" y="65"/>
                    <a:pt x="65" y="0"/>
                    <a:pt x="145" y="0"/>
                  </a:cubicBezTo>
                  <a:lnTo>
                    <a:pt x="1247" y="0"/>
                  </a:lnTo>
                  <a:cubicBezTo>
                    <a:pt x="1327" y="0"/>
                    <a:pt x="1392" y="65"/>
                    <a:pt x="1392" y="145"/>
                  </a:cubicBezTo>
                  <a:lnTo>
                    <a:pt x="1392" y="1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1" name="Freeform 26"/>
            <p:cNvSpPr/>
            <p:nvPr/>
          </p:nvSpPr>
          <p:spPr bwMode="auto">
            <a:xfrm>
              <a:off x="4035" y="2584"/>
              <a:ext cx="316" cy="72"/>
            </a:xfrm>
            <a:custGeom>
              <a:avLst/>
              <a:gdLst>
                <a:gd name="T0" fmla="*/ 1392 w 1392"/>
                <a:gd name="T1" fmla="*/ 174 h 319"/>
                <a:gd name="T2" fmla="*/ 1247 w 1392"/>
                <a:gd name="T3" fmla="*/ 319 h 319"/>
                <a:gd name="T4" fmla="*/ 145 w 1392"/>
                <a:gd name="T5" fmla="*/ 319 h 319"/>
                <a:gd name="T6" fmla="*/ 0 w 1392"/>
                <a:gd name="T7" fmla="*/ 174 h 319"/>
                <a:gd name="T8" fmla="*/ 0 w 1392"/>
                <a:gd name="T9" fmla="*/ 145 h 319"/>
                <a:gd name="T10" fmla="*/ 145 w 1392"/>
                <a:gd name="T11" fmla="*/ 0 h 319"/>
                <a:gd name="T12" fmla="*/ 1247 w 1392"/>
                <a:gd name="T13" fmla="*/ 0 h 319"/>
                <a:gd name="T14" fmla="*/ 1392 w 1392"/>
                <a:gd name="T15" fmla="*/ 145 h 319"/>
                <a:gd name="T16" fmla="*/ 1392 w 1392"/>
                <a:gd name="T17" fmla="*/ 17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319">
                  <a:moveTo>
                    <a:pt x="1392" y="174"/>
                  </a:moveTo>
                  <a:cubicBezTo>
                    <a:pt x="1392" y="254"/>
                    <a:pt x="1327" y="319"/>
                    <a:pt x="1247" y="319"/>
                  </a:cubicBezTo>
                  <a:lnTo>
                    <a:pt x="145" y="319"/>
                  </a:lnTo>
                  <a:cubicBezTo>
                    <a:pt x="65" y="319"/>
                    <a:pt x="0" y="254"/>
                    <a:pt x="0" y="174"/>
                  </a:cubicBezTo>
                  <a:lnTo>
                    <a:pt x="0" y="145"/>
                  </a:lnTo>
                  <a:cubicBezTo>
                    <a:pt x="0" y="65"/>
                    <a:pt x="65" y="0"/>
                    <a:pt x="145" y="0"/>
                  </a:cubicBezTo>
                  <a:lnTo>
                    <a:pt x="1247" y="0"/>
                  </a:lnTo>
                  <a:cubicBezTo>
                    <a:pt x="1327" y="0"/>
                    <a:pt x="1392" y="65"/>
                    <a:pt x="1392" y="145"/>
                  </a:cubicBezTo>
                  <a:lnTo>
                    <a:pt x="1392" y="1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2" name="Freeform 27"/>
            <p:cNvSpPr/>
            <p:nvPr/>
          </p:nvSpPr>
          <p:spPr bwMode="auto">
            <a:xfrm>
              <a:off x="3872" y="2799"/>
              <a:ext cx="644" cy="344"/>
            </a:xfrm>
            <a:custGeom>
              <a:avLst/>
              <a:gdLst>
                <a:gd name="T0" fmla="*/ 56 w 2836"/>
                <a:gd name="T1" fmla="*/ 247 h 1516"/>
                <a:gd name="T2" fmla="*/ 761 w 2836"/>
                <a:gd name="T3" fmla="*/ 952 h 1516"/>
                <a:gd name="T4" fmla="*/ 932 w 2836"/>
                <a:gd name="T5" fmla="*/ 1027 h 1516"/>
                <a:gd name="T6" fmla="*/ 2188 w 2836"/>
                <a:gd name="T7" fmla="*/ 1027 h 1516"/>
                <a:gd name="T8" fmla="*/ 2336 w 2836"/>
                <a:gd name="T9" fmla="*/ 1089 h 1516"/>
                <a:gd name="T10" fmla="*/ 2713 w 2836"/>
                <a:gd name="T11" fmla="*/ 1477 h 1516"/>
                <a:gd name="T12" fmla="*/ 2784 w 2836"/>
                <a:gd name="T13" fmla="*/ 1516 h 1516"/>
                <a:gd name="T14" fmla="*/ 2836 w 2836"/>
                <a:gd name="T15" fmla="*/ 1426 h 1516"/>
                <a:gd name="T16" fmla="*/ 2836 w 2836"/>
                <a:gd name="T17" fmla="*/ 1031 h 1516"/>
                <a:gd name="T18" fmla="*/ 2775 w 2836"/>
                <a:gd name="T19" fmla="*/ 882 h 1516"/>
                <a:gd name="T20" fmla="*/ 2535 w 2836"/>
                <a:gd name="T21" fmla="*/ 631 h 1516"/>
                <a:gd name="T22" fmla="*/ 2149 w 2836"/>
                <a:gd name="T23" fmla="*/ 245 h 1516"/>
                <a:gd name="T24" fmla="*/ 2040 w 2836"/>
                <a:gd name="T25" fmla="*/ 196 h 1516"/>
                <a:gd name="T26" fmla="*/ 1018 w 2836"/>
                <a:gd name="T27" fmla="*/ 196 h 1516"/>
                <a:gd name="T28" fmla="*/ 873 w 2836"/>
                <a:gd name="T29" fmla="*/ 342 h 1516"/>
                <a:gd name="T30" fmla="*/ 1018 w 2836"/>
                <a:gd name="T31" fmla="*/ 487 h 1516"/>
                <a:gd name="T32" fmla="*/ 1734 w 2836"/>
                <a:gd name="T33" fmla="*/ 487 h 1516"/>
                <a:gd name="T34" fmla="*/ 1811 w 2836"/>
                <a:gd name="T35" fmla="*/ 563 h 1516"/>
                <a:gd name="T36" fmla="*/ 782 w 2836"/>
                <a:gd name="T37" fmla="*/ 563 h 1516"/>
                <a:gd name="T38" fmla="*/ 262 w 2836"/>
                <a:gd name="T39" fmla="*/ 42 h 1516"/>
                <a:gd name="T40" fmla="*/ 159 w 2836"/>
                <a:gd name="T41" fmla="*/ 0 h 1516"/>
                <a:gd name="T42" fmla="*/ 56 w 2836"/>
                <a:gd name="T43" fmla="*/ 42 h 1516"/>
                <a:gd name="T44" fmla="*/ 56 w 2836"/>
                <a:gd name="T45" fmla="*/ 247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36" h="1516">
                  <a:moveTo>
                    <a:pt x="56" y="247"/>
                  </a:moveTo>
                  <a:lnTo>
                    <a:pt x="761" y="952"/>
                  </a:lnTo>
                  <a:cubicBezTo>
                    <a:pt x="803" y="998"/>
                    <a:pt x="864" y="1027"/>
                    <a:pt x="932" y="1027"/>
                  </a:cubicBezTo>
                  <a:lnTo>
                    <a:pt x="2188" y="1027"/>
                  </a:lnTo>
                  <a:cubicBezTo>
                    <a:pt x="2236" y="1027"/>
                    <a:pt x="2302" y="1055"/>
                    <a:pt x="2336" y="1089"/>
                  </a:cubicBezTo>
                  <a:lnTo>
                    <a:pt x="2713" y="1477"/>
                  </a:lnTo>
                  <a:cubicBezTo>
                    <a:pt x="2740" y="1503"/>
                    <a:pt x="2764" y="1516"/>
                    <a:pt x="2784" y="1516"/>
                  </a:cubicBezTo>
                  <a:cubicBezTo>
                    <a:pt x="2816" y="1516"/>
                    <a:pt x="2836" y="1485"/>
                    <a:pt x="2836" y="1426"/>
                  </a:cubicBezTo>
                  <a:lnTo>
                    <a:pt x="2836" y="1031"/>
                  </a:lnTo>
                  <a:cubicBezTo>
                    <a:pt x="2836" y="983"/>
                    <a:pt x="2809" y="916"/>
                    <a:pt x="2775" y="882"/>
                  </a:cubicBezTo>
                  <a:lnTo>
                    <a:pt x="2535" y="631"/>
                  </a:lnTo>
                  <a:lnTo>
                    <a:pt x="2149" y="245"/>
                  </a:lnTo>
                  <a:cubicBezTo>
                    <a:pt x="2121" y="216"/>
                    <a:pt x="2083" y="196"/>
                    <a:pt x="2040" y="196"/>
                  </a:cubicBezTo>
                  <a:lnTo>
                    <a:pt x="1018" y="196"/>
                  </a:lnTo>
                  <a:cubicBezTo>
                    <a:pt x="938" y="196"/>
                    <a:pt x="873" y="261"/>
                    <a:pt x="873" y="342"/>
                  </a:cubicBezTo>
                  <a:cubicBezTo>
                    <a:pt x="873" y="422"/>
                    <a:pt x="938" y="487"/>
                    <a:pt x="1018" y="487"/>
                  </a:cubicBezTo>
                  <a:lnTo>
                    <a:pt x="1734" y="487"/>
                  </a:lnTo>
                  <a:lnTo>
                    <a:pt x="1811" y="563"/>
                  </a:lnTo>
                  <a:lnTo>
                    <a:pt x="782" y="563"/>
                  </a:lnTo>
                  <a:lnTo>
                    <a:pt x="262" y="42"/>
                  </a:lnTo>
                  <a:cubicBezTo>
                    <a:pt x="233" y="14"/>
                    <a:pt x="196" y="0"/>
                    <a:pt x="159" y="0"/>
                  </a:cubicBezTo>
                  <a:cubicBezTo>
                    <a:pt x="122" y="0"/>
                    <a:pt x="85" y="14"/>
                    <a:pt x="56" y="42"/>
                  </a:cubicBezTo>
                  <a:cubicBezTo>
                    <a:pt x="0" y="99"/>
                    <a:pt x="0" y="191"/>
                    <a:pt x="56" y="2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3" name="Freeform 28"/>
            <p:cNvSpPr/>
            <p:nvPr/>
          </p:nvSpPr>
          <p:spPr bwMode="auto">
            <a:xfrm>
              <a:off x="4035" y="2769"/>
              <a:ext cx="316" cy="106"/>
            </a:xfrm>
            <a:custGeom>
              <a:avLst/>
              <a:gdLst>
                <a:gd name="T0" fmla="*/ 68 w 1392"/>
                <a:gd name="T1" fmla="*/ 470 h 470"/>
                <a:gd name="T2" fmla="*/ 299 w 1392"/>
                <a:gd name="T3" fmla="*/ 242 h 470"/>
                <a:gd name="T4" fmla="*/ 1321 w 1392"/>
                <a:gd name="T5" fmla="*/ 242 h 470"/>
                <a:gd name="T6" fmla="*/ 1392 w 1392"/>
                <a:gd name="T7" fmla="*/ 254 h 470"/>
                <a:gd name="T8" fmla="*/ 1392 w 1392"/>
                <a:gd name="T9" fmla="*/ 145 h 470"/>
                <a:gd name="T10" fmla="*/ 1247 w 1392"/>
                <a:gd name="T11" fmla="*/ 0 h 470"/>
                <a:gd name="T12" fmla="*/ 145 w 1392"/>
                <a:gd name="T13" fmla="*/ 0 h 470"/>
                <a:gd name="T14" fmla="*/ 0 w 1392"/>
                <a:gd name="T15" fmla="*/ 145 h 470"/>
                <a:gd name="T16" fmla="*/ 0 w 1392"/>
                <a:gd name="T17" fmla="*/ 348 h 470"/>
                <a:gd name="T18" fmla="*/ 68 w 1392"/>
                <a:gd name="T1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2" h="470">
                  <a:moveTo>
                    <a:pt x="68" y="470"/>
                  </a:moveTo>
                  <a:cubicBezTo>
                    <a:pt x="70" y="344"/>
                    <a:pt x="173" y="242"/>
                    <a:pt x="299" y="242"/>
                  </a:cubicBezTo>
                  <a:lnTo>
                    <a:pt x="1321" y="242"/>
                  </a:lnTo>
                  <a:cubicBezTo>
                    <a:pt x="1346" y="242"/>
                    <a:pt x="1370" y="246"/>
                    <a:pt x="1392" y="254"/>
                  </a:cubicBezTo>
                  <a:lnTo>
                    <a:pt x="1392" y="145"/>
                  </a:lnTo>
                  <a:cubicBezTo>
                    <a:pt x="1392" y="65"/>
                    <a:pt x="1327" y="0"/>
                    <a:pt x="1247" y="0"/>
                  </a:cubicBezTo>
                  <a:lnTo>
                    <a:pt x="145" y="0"/>
                  </a:lnTo>
                  <a:cubicBezTo>
                    <a:pt x="65" y="0"/>
                    <a:pt x="0" y="65"/>
                    <a:pt x="0" y="145"/>
                  </a:cubicBezTo>
                  <a:lnTo>
                    <a:pt x="0" y="348"/>
                  </a:lnTo>
                  <a:cubicBezTo>
                    <a:pt x="0" y="399"/>
                    <a:pt x="27" y="444"/>
                    <a:pt x="68" y="47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20209" y="191956"/>
            <a:ext cx="6629528" cy="41390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400" b="1" dirty="0">
                <a:sym typeface="微软雅黑" panose="020B0503020204020204" pitchFamily="34" charset="-122"/>
              </a:rPr>
              <a:t>相关资料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0209" y="980728"/>
            <a:ext cx="9817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焱牛文档学习资料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https://open.hand-china.com/document-center/doc/application/10246/11398?doc_id=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478258&amp;doc_code=202046</a:t>
            </a:r>
          </a:p>
        </p:txBody>
      </p:sp>
    </p:spTree>
    <p:extLst>
      <p:ext uri="{BB962C8B-B14F-4D97-AF65-F5344CB8AC3E}">
        <p14:creationId xmlns:p14="http://schemas.microsoft.com/office/powerpoint/2010/main" val="7826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20209" y="191956"/>
            <a:ext cx="6629528" cy="41390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400" b="1" dirty="0">
                <a:sym typeface="微软雅黑" panose="020B0503020204020204" pitchFamily="34" charset="-122"/>
              </a:rPr>
              <a:t>拓展</a:t>
            </a:r>
            <a:r>
              <a:rPr kumimoji="1" lang="en-US" altLang="zh-CN" sz="2400" b="1" dirty="0">
                <a:sym typeface="微软雅黑" panose="020B0503020204020204" pitchFamily="34" charset="-122"/>
              </a:rPr>
              <a:t>-</a:t>
            </a:r>
            <a:r>
              <a:rPr kumimoji="1" lang="zh-CN" altLang="en-US" sz="2400" b="1" dirty="0">
                <a:sym typeface="微软雅黑" panose="020B0503020204020204" pitchFamily="34" charset="-122"/>
              </a:rPr>
              <a:t>工作流对接</a:t>
            </a:r>
            <a:r>
              <a:rPr kumimoji="1" lang="en-US" altLang="zh-CN" sz="2400" b="1" dirty="0">
                <a:sym typeface="微软雅黑" panose="020B0503020204020204" pitchFamily="34" charset="-122"/>
              </a:rPr>
              <a:t>OA</a:t>
            </a:r>
            <a:endParaRPr kumimoji="1" lang="zh-CN" altLang="en-US" sz="2400" b="1" dirty="0"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209" y="980728"/>
            <a:ext cx="9533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本质上来说，就是根据项目情况实现和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的接口。找到标准功能触发工作流的代码，替换成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518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  <a14:imgEffect>
                      <a14:colorTemperature colorTemp="5284"/>
                    </a14:imgEffect>
                    <a14:imgEffect>
                      <a14:saturation sa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42" b="6365"/>
          <a:stretch>
            <a:fillRect/>
          </a:stretch>
        </p:blipFill>
        <p:spPr>
          <a:xfrm>
            <a:off x="1" y="1908289"/>
            <a:ext cx="12186392" cy="3383281"/>
          </a:xfrm>
          <a:prstGeom prst="rect">
            <a:avLst/>
          </a:prstGeom>
          <a:noFill/>
          <a:effectLst>
            <a:outerShdw blurRad="127000" dist="12700" dir="5400000" algn="ctr" rotWithShape="0">
              <a:srgbClr val="00858E">
                <a:alpha val="20000"/>
              </a:srgb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>
            <a:off x="3689751" y="3110624"/>
            <a:ext cx="4872976" cy="1635041"/>
            <a:chOff x="1332548" y="1932258"/>
            <a:chExt cx="2827215" cy="94862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2548" y="1932258"/>
              <a:ext cx="2827215" cy="948622"/>
            </a:xfrm>
            <a:prstGeom prst="rect">
              <a:avLst/>
            </a:prstGeom>
            <a:effectLst>
              <a:outerShdw blurRad="381000" dist="12700" dir="5400000" sx="90000" sy="90000" algn="ctr" rotWithShape="0">
                <a:srgbClr val="00858E">
                  <a:alpha val="50000"/>
                </a:srgbClr>
              </a:outerShdw>
            </a:effectLst>
          </p:spPr>
        </p:pic>
        <p:sp>
          <p:nvSpPr>
            <p:cNvPr id="16" name="文本框 15"/>
            <p:cNvSpPr txBox="1"/>
            <p:nvPr/>
          </p:nvSpPr>
          <p:spPr>
            <a:xfrm>
              <a:off x="1783477" y="2038480"/>
              <a:ext cx="2071372" cy="642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dirty="0">
                  <a:solidFill>
                    <a:schemeClr val="tx1">
                      <a:alpha val="3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谢谢观看</a:t>
              </a:r>
              <a:endParaRPr lang="en-US" altLang="zh-CN" sz="6600" dirty="0">
                <a:solidFill>
                  <a:schemeClr val="tx1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1000"/>
                    </a14:imgEffect>
                    <a14:imgEffect>
                      <a14:colorTemperature colorTemp="46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95" t="-277" r="44223" b="277"/>
          <a:stretch>
            <a:fillRect/>
          </a:stretch>
        </p:blipFill>
        <p:spPr>
          <a:xfrm>
            <a:off x="-7287" y="-26950"/>
            <a:ext cx="3302937" cy="6884950"/>
          </a:xfrm>
          <a:prstGeom prst="rect">
            <a:avLst/>
          </a:prstGeom>
        </p:spPr>
      </p:pic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979406" y="2483600"/>
            <a:ext cx="6833877" cy="71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54" tIns="48377" rIns="96754" bIns="48377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基础概念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178994" y="2119482"/>
            <a:ext cx="1772205" cy="1347507"/>
            <a:chOff x="8123231" y="2119482"/>
            <a:chExt cx="4155565" cy="1347507"/>
          </a:xfrm>
        </p:grpSpPr>
        <p:sp>
          <p:nvSpPr>
            <p:cNvPr id="28" name="矩形 27"/>
            <p:cNvSpPr/>
            <p:nvPr/>
          </p:nvSpPr>
          <p:spPr>
            <a:xfrm>
              <a:off x="8123231" y="2119482"/>
              <a:ext cx="4155565" cy="1347507"/>
            </a:xfrm>
            <a:prstGeom prst="rect">
              <a:avLst/>
            </a:prstGeom>
            <a:solidFill>
              <a:srgbClr val="0BBAC2">
                <a:alpha val="96000"/>
              </a:srgbClr>
            </a:solidFill>
            <a:ln>
              <a:noFill/>
            </a:ln>
            <a:effectLst>
              <a:outerShdw blurRad="381000" dist="12700" dir="5400000" sx="90000" sy="90000" algn="ctr" rotWithShape="0">
                <a:srgbClr val="00858E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608863" y="2451326"/>
              <a:ext cx="15952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" name="Group 24"/>
          <p:cNvGrpSpPr>
            <a:grpSpLocks noChangeAspect="1"/>
          </p:cNvGrpSpPr>
          <p:nvPr/>
        </p:nvGrpSpPr>
        <p:grpSpPr bwMode="auto">
          <a:xfrm>
            <a:off x="4102274" y="2483600"/>
            <a:ext cx="847091" cy="735285"/>
            <a:chOff x="3872" y="2584"/>
            <a:chExt cx="644" cy="559"/>
          </a:xfrm>
          <a:solidFill>
            <a:srgbClr val="00858E"/>
          </a:solidFill>
        </p:grpSpPr>
        <p:sp>
          <p:nvSpPr>
            <p:cNvPr id="10" name="Freeform 25"/>
            <p:cNvSpPr/>
            <p:nvPr/>
          </p:nvSpPr>
          <p:spPr bwMode="auto">
            <a:xfrm>
              <a:off x="4035" y="2676"/>
              <a:ext cx="316" cy="73"/>
            </a:xfrm>
            <a:custGeom>
              <a:avLst/>
              <a:gdLst>
                <a:gd name="T0" fmla="*/ 1392 w 1392"/>
                <a:gd name="T1" fmla="*/ 174 h 319"/>
                <a:gd name="T2" fmla="*/ 1247 w 1392"/>
                <a:gd name="T3" fmla="*/ 319 h 319"/>
                <a:gd name="T4" fmla="*/ 145 w 1392"/>
                <a:gd name="T5" fmla="*/ 319 h 319"/>
                <a:gd name="T6" fmla="*/ 0 w 1392"/>
                <a:gd name="T7" fmla="*/ 174 h 319"/>
                <a:gd name="T8" fmla="*/ 0 w 1392"/>
                <a:gd name="T9" fmla="*/ 145 h 319"/>
                <a:gd name="T10" fmla="*/ 145 w 1392"/>
                <a:gd name="T11" fmla="*/ 0 h 319"/>
                <a:gd name="T12" fmla="*/ 1247 w 1392"/>
                <a:gd name="T13" fmla="*/ 0 h 319"/>
                <a:gd name="T14" fmla="*/ 1392 w 1392"/>
                <a:gd name="T15" fmla="*/ 145 h 319"/>
                <a:gd name="T16" fmla="*/ 1392 w 1392"/>
                <a:gd name="T17" fmla="*/ 17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319">
                  <a:moveTo>
                    <a:pt x="1392" y="174"/>
                  </a:moveTo>
                  <a:cubicBezTo>
                    <a:pt x="1392" y="254"/>
                    <a:pt x="1327" y="319"/>
                    <a:pt x="1247" y="319"/>
                  </a:cubicBezTo>
                  <a:lnTo>
                    <a:pt x="145" y="319"/>
                  </a:lnTo>
                  <a:cubicBezTo>
                    <a:pt x="65" y="319"/>
                    <a:pt x="0" y="254"/>
                    <a:pt x="0" y="174"/>
                  </a:cubicBezTo>
                  <a:lnTo>
                    <a:pt x="0" y="145"/>
                  </a:lnTo>
                  <a:cubicBezTo>
                    <a:pt x="0" y="65"/>
                    <a:pt x="65" y="0"/>
                    <a:pt x="145" y="0"/>
                  </a:cubicBezTo>
                  <a:lnTo>
                    <a:pt x="1247" y="0"/>
                  </a:lnTo>
                  <a:cubicBezTo>
                    <a:pt x="1327" y="0"/>
                    <a:pt x="1392" y="65"/>
                    <a:pt x="1392" y="145"/>
                  </a:cubicBezTo>
                  <a:lnTo>
                    <a:pt x="1392" y="1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1" name="Freeform 26"/>
            <p:cNvSpPr/>
            <p:nvPr/>
          </p:nvSpPr>
          <p:spPr bwMode="auto">
            <a:xfrm>
              <a:off x="4035" y="2584"/>
              <a:ext cx="316" cy="72"/>
            </a:xfrm>
            <a:custGeom>
              <a:avLst/>
              <a:gdLst>
                <a:gd name="T0" fmla="*/ 1392 w 1392"/>
                <a:gd name="T1" fmla="*/ 174 h 319"/>
                <a:gd name="T2" fmla="*/ 1247 w 1392"/>
                <a:gd name="T3" fmla="*/ 319 h 319"/>
                <a:gd name="T4" fmla="*/ 145 w 1392"/>
                <a:gd name="T5" fmla="*/ 319 h 319"/>
                <a:gd name="T6" fmla="*/ 0 w 1392"/>
                <a:gd name="T7" fmla="*/ 174 h 319"/>
                <a:gd name="T8" fmla="*/ 0 w 1392"/>
                <a:gd name="T9" fmla="*/ 145 h 319"/>
                <a:gd name="T10" fmla="*/ 145 w 1392"/>
                <a:gd name="T11" fmla="*/ 0 h 319"/>
                <a:gd name="T12" fmla="*/ 1247 w 1392"/>
                <a:gd name="T13" fmla="*/ 0 h 319"/>
                <a:gd name="T14" fmla="*/ 1392 w 1392"/>
                <a:gd name="T15" fmla="*/ 145 h 319"/>
                <a:gd name="T16" fmla="*/ 1392 w 1392"/>
                <a:gd name="T17" fmla="*/ 17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319">
                  <a:moveTo>
                    <a:pt x="1392" y="174"/>
                  </a:moveTo>
                  <a:cubicBezTo>
                    <a:pt x="1392" y="254"/>
                    <a:pt x="1327" y="319"/>
                    <a:pt x="1247" y="319"/>
                  </a:cubicBezTo>
                  <a:lnTo>
                    <a:pt x="145" y="319"/>
                  </a:lnTo>
                  <a:cubicBezTo>
                    <a:pt x="65" y="319"/>
                    <a:pt x="0" y="254"/>
                    <a:pt x="0" y="174"/>
                  </a:cubicBezTo>
                  <a:lnTo>
                    <a:pt x="0" y="145"/>
                  </a:lnTo>
                  <a:cubicBezTo>
                    <a:pt x="0" y="65"/>
                    <a:pt x="65" y="0"/>
                    <a:pt x="145" y="0"/>
                  </a:cubicBezTo>
                  <a:lnTo>
                    <a:pt x="1247" y="0"/>
                  </a:lnTo>
                  <a:cubicBezTo>
                    <a:pt x="1327" y="0"/>
                    <a:pt x="1392" y="65"/>
                    <a:pt x="1392" y="145"/>
                  </a:cubicBezTo>
                  <a:lnTo>
                    <a:pt x="1392" y="1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2" name="Freeform 27"/>
            <p:cNvSpPr/>
            <p:nvPr/>
          </p:nvSpPr>
          <p:spPr bwMode="auto">
            <a:xfrm>
              <a:off x="3872" y="2799"/>
              <a:ext cx="644" cy="344"/>
            </a:xfrm>
            <a:custGeom>
              <a:avLst/>
              <a:gdLst>
                <a:gd name="T0" fmla="*/ 56 w 2836"/>
                <a:gd name="T1" fmla="*/ 247 h 1516"/>
                <a:gd name="T2" fmla="*/ 761 w 2836"/>
                <a:gd name="T3" fmla="*/ 952 h 1516"/>
                <a:gd name="T4" fmla="*/ 932 w 2836"/>
                <a:gd name="T5" fmla="*/ 1027 h 1516"/>
                <a:gd name="T6" fmla="*/ 2188 w 2836"/>
                <a:gd name="T7" fmla="*/ 1027 h 1516"/>
                <a:gd name="T8" fmla="*/ 2336 w 2836"/>
                <a:gd name="T9" fmla="*/ 1089 h 1516"/>
                <a:gd name="T10" fmla="*/ 2713 w 2836"/>
                <a:gd name="T11" fmla="*/ 1477 h 1516"/>
                <a:gd name="T12" fmla="*/ 2784 w 2836"/>
                <a:gd name="T13" fmla="*/ 1516 h 1516"/>
                <a:gd name="T14" fmla="*/ 2836 w 2836"/>
                <a:gd name="T15" fmla="*/ 1426 h 1516"/>
                <a:gd name="T16" fmla="*/ 2836 w 2836"/>
                <a:gd name="T17" fmla="*/ 1031 h 1516"/>
                <a:gd name="T18" fmla="*/ 2775 w 2836"/>
                <a:gd name="T19" fmla="*/ 882 h 1516"/>
                <a:gd name="T20" fmla="*/ 2535 w 2836"/>
                <a:gd name="T21" fmla="*/ 631 h 1516"/>
                <a:gd name="T22" fmla="*/ 2149 w 2836"/>
                <a:gd name="T23" fmla="*/ 245 h 1516"/>
                <a:gd name="T24" fmla="*/ 2040 w 2836"/>
                <a:gd name="T25" fmla="*/ 196 h 1516"/>
                <a:gd name="T26" fmla="*/ 1018 w 2836"/>
                <a:gd name="T27" fmla="*/ 196 h 1516"/>
                <a:gd name="T28" fmla="*/ 873 w 2836"/>
                <a:gd name="T29" fmla="*/ 342 h 1516"/>
                <a:gd name="T30" fmla="*/ 1018 w 2836"/>
                <a:gd name="T31" fmla="*/ 487 h 1516"/>
                <a:gd name="T32" fmla="*/ 1734 w 2836"/>
                <a:gd name="T33" fmla="*/ 487 h 1516"/>
                <a:gd name="T34" fmla="*/ 1811 w 2836"/>
                <a:gd name="T35" fmla="*/ 563 h 1516"/>
                <a:gd name="T36" fmla="*/ 782 w 2836"/>
                <a:gd name="T37" fmla="*/ 563 h 1516"/>
                <a:gd name="T38" fmla="*/ 262 w 2836"/>
                <a:gd name="T39" fmla="*/ 42 h 1516"/>
                <a:gd name="T40" fmla="*/ 159 w 2836"/>
                <a:gd name="T41" fmla="*/ 0 h 1516"/>
                <a:gd name="T42" fmla="*/ 56 w 2836"/>
                <a:gd name="T43" fmla="*/ 42 h 1516"/>
                <a:gd name="T44" fmla="*/ 56 w 2836"/>
                <a:gd name="T45" fmla="*/ 247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36" h="1516">
                  <a:moveTo>
                    <a:pt x="56" y="247"/>
                  </a:moveTo>
                  <a:lnTo>
                    <a:pt x="761" y="952"/>
                  </a:lnTo>
                  <a:cubicBezTo>
                    <a:pt x="803" y="998"/>
                    <a:pt x="864" y="1027"/>
                    <a:pt x="932" y="1027"/>
                  </a:cubicBezTo>
                  <a:lnTo>
                    <a:pt x="2188" y="1027"/>
                  </a:lnTo>
                  <a:cubicBezTo>
                    <a:pt x="2236" y="1027"/>
                    <a:pt x="2302" y="1055"/>
                    <a:pt x="2336" y="1089"/>
                  </a:cubicBezTo>
                  <a:lnTo>
                    <a:pt x="2713" y="1477"/>
                  </a:lnTo>
                  <a:cubicBezTo>
                    <a:pt x="2740" y="1503"/>
                    <a:pt x="2764" y="1516"/>
                    <a:pt x="2784" y="1516"/>
                  </a:cubicBezTo>
                  <a:cubicBezTo>
                    <a:pt x="2816" y="1516"/>
                    <a:pt x="2836" y="1485"/>
                    <a:pt x="2836" y="1426"/>
                  </a:cubicBezTo>
                  <a:lnTo>
                    <a:pt x="2836" y="1031"/>
                  </a:lnTo>
                  <a:cubicBezTo>
                    <a:pt x="2836" y="983"/>
                    <a:pt x="2809" y="916"/>
                    <a:pt x="2775" y="882"/>
                  </a:cubicBezTo>
                  <a:lnTo>
                    <a:pt x="2535" y="631"/>
                  </a:lnTo>
                  <a:lnTo>
                    <a:pt x="2149" y="245"/>
                  </a:lnTo>
                  <a:cubicBezTo>
                    <a:pt x="2121" y="216"/>
                    <a:pt x="2083" y="196"/>
                    <a:pt x="2040" y="196"/>
                  </a:cubicBezTo>
                  <a:lnTo>
                    <a:pt x="1018" y="196"/>
                  </a:lnTo>
                  <a:cubicBezTo>
                    <a:pt x="938" y="196"/>
                    <a:pt x="873" y="261"/>
                    <a:pt x="873" y="342"/>
                  </a:cubicBezTo>
                  <a:cubicBezTo>
                    <a:pt x="873" y="422"/>
                    <a:pt x="938" y="487"/>
                    <a:pt x="1018" y="487"/>
                  </a:cubicBezTo>
                  <a:lnTo>
                    <a:pt x="1734" y="487"/>
                  </a:lnTo>
                  <a:lnTo>
                    <a:pt x="1811" y="563"/>
                  </a:lnTo>
                  <a:lnTo>
                    <a:pt x="782" y="563"/>
                  </a:lnTo>
                  <a:lnTo>
                    <a:pt x="262" y="42"/>
                  </a:lnTo>
                  <a:cubicBezTo>
                    <a:pt x="233" y="14"/>
                    <a:pt x="196" y="0"/>
                    <a:pt x="159" y="0"/>
                  </a:cubicBezTo>
                  <a:cubicBezTo>
                    <a:pt x="122" y="0"/>
                    <a:pt x="85" y="14"/>
                    <a:pt x="56" y="42"/>
                  </a:cubicBezTo>
                  <a:cubicBezTo>
                    <a:pt x="0" y="99"/>
                    <a:pt x="0" y="191"/>
                    <a:pt x="56" y="2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3" name="Freeform 28"/>
            <p:cNvSpPr/>
            <p:nvPr/>
          </p:nvSpPr>
          <p:spPr bwMode="auto">
            <a:xfrm>
              <a:off x="4035" y="2769"/>
              <a:ext cx="316" cy="106"/>
            </a:xfrm>
            <a:custGeom>
              <a:avLst/>
              <a:gdLst>
                <a:gd name="T0" fmla="*/ 68 w 1392"/>
                <a:gd name="T1" fmla="*/ 470 h 470"/>
                <a:gd name="T2" fmla="*/ 299 w 1392"/>
                <a:gd name="T3" fmla="*/ 242 h 470"/>
                <a:gd name="T4" fmla="*/ 1321 w 1392"/>
                <a:gd name="T5" fmla="*/ 242 h 470"/>
                <a:gd name="T6" fmla="*/ 1392 w 1392"/>
                <a:gd name="T7" fmla="*/ 254 h 470"/>
                <a:gd name="T8" fmla="*/ 1392 w 1392"/>
                <a:gd name="T9" fmla="*/ 145 h 470"/>
                <a:gd name="T10" fmla="*/ 1247 w 1392"/>
                <a:gd name="T11" fmla="*/ 0 h 470"/>
                <a:gd name="T12" fmla="*/ 145 w 1392"/>
                <a:gd name="T13" fmla="*/ 0 h 470"/>
                <a:gd name="T14" fmla="*/ 0 w 1392"/>
                <a:gd name="T15" fmla="*/ 145 h 470"/>
                <a:gd name="T16" fmla="*/ 0 w 1392"/>
                <a:gd name="T17" fmla="*/ 348 h 470"/>
                <a:gd name="T18" fmla="*/ 68 w 1392"/>
                <a:gd name="T1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2" h="470">
                  <a:moveTo>
                    <a:pt x="68" y="470"/>
                  </a:moveTo>
                  <a:cubicBezTo>
                    <a:pt x="70" y="344"/>
                    <a:pt x="173" y="242"/>
                    <a:pt x="299" y="242"/>
                  </a:cubicBezTo>
                  <a:lnTo>
                    <a:pt x="1321" y="242"/>
                  </a:lnTo>
                  <a:cubicBezTo>
                    <a:pt x="1346" y="242"/>
                    <a:pt x="1370" y="246"/>
                    <a:pt x="1392" y="254"/>
                  </a:cubicBezTo>
                  <a:lnTo>
                    <a:pt x="1392" y="145"/>
                  </a:lnTo>
                  <a:cubicBezTo>
                    <a:pt x="1392" y="65"/>
                    <a:pt x="1327" y="0"/>
                    <a:pt x="1247" y="0"/>
                  </a:cubicBezTo>
                  <a:lnTo>
                    <a:pt x="145" y="0"/>
                  </a:lnTo>
                  <a:cubicBezTo>
                    <a:pt x="65" y="0"/>
                    <a:pt x="0" y="65"/>
                    <a:pt x="0" y="145"/>
                  </a:cubicBezTo>
                  <a:lnTo>
                    <a:pt x="0" y="348"/>
                  </a:lnTo>
                  <a:cubicBezTo>
                    <a:pt x="0" y="399"/>
                    <a:pt x="27" y="444"/>
                    <a:pt x="68" y="47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20209" y="191956"/>
            <a:ext cx="6629528" cy="41390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400" b="1" dirty="0">
                <a:sym typeface="微软雅黑" panose="020B0503020204020204" pitchFamily="34" charset="-122"/>
              </a:rPr>
              <a:t>基本概念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0209" y="980728"/>
            <a:ext cx="99982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工作流是什么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工作流是指“业务过程的部分或整体在计算机应用环境下的自动化”。是对工作流流程及其各操作步骤之间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业务规则的抽象、概括描述。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工作流解决的主要问题是：为了实现某个业务目标，利用计算机在多个参与者之间按照某种预定规则自动传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递文档、信息或者任务。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工作流概念起源于生产组织和办公自动化领域，是针对日常生活中具有固定程序的活动而提出的一个概念，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目的是通过将工作分解成定义良好的任务或角色，按照一定的规则和过程来执行这些任务并对其进行监控，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达到提高工作效率、更好的控制过程、增强对客户的服务、有效管理业务流程等目的。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5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1000"/>
                    </a14:imgEffect>
                    <a14:imgEffect>
                      <a14:colorTemperature colorTemp="46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95" t="-277" r="44223" b="277"/>
          <a:stretch>
            <a:fillRect/>
          </a:stretch>
        </p:blipFill>
        <p:spPr>
          <a:xfrm>
            <a:off x="-7287" y="-26950"/>
            <a:ext cx="3302937" cy="6884950"/>
          </a:xfrm>
          <a:prstGeom prst="rect">
            <a:avLst/>
          </a:prstGeom>
        </p:spPr>
      </p:pic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4979406" y="2483600"/>
            <a:ext cx="6833877" cy="71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54" tIns="48377" rIns="96754" bIns="48377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前端配置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178994" y="2119482"/>
            <a:ext cx="1772205" cy="1347507"/>
            <a:chOff x="8123231" y="2119482"/>
            <a:chExt cx="4155565" cy="1347507"/>
          </a:xfrm>
        </p:grpSpPr>
        <p:sp>
          <p:nvSpPr>
            <p:cNvPr id="28" name="矩形 27"/>
            <p:cNvSpPr/>
            <p:nvPr/>
          </p:nvSpPr>
          <p:spPr>
            <a:xfrm>
              <a:off x="8123231" y="2119482"/>
              <a:ext cx="4155565" cy="1347507"/>
            </a:xfrm>
            <a:prstGeom prst="rect">
              <a:avLst/>
            </a:prstGeom>
            <a:solidFill>
              <a:srgbClr val="0BBAC2">
                <a:alpha val="96000"/>
              </a:srgbClr>
            </a:solidFill>
            <a:ln>
              <a:noFill/>
            </a:ln>
            <a:effectLst>
              <a:outerShdw blurRad="381000" dist="12700" dir="5400000" sx="90000" sy="90000" algn="ctr" rotWithShape="0">
                <a:srgbClr val="00858E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608863" y="2451326"/>
              <a:ext cx="15952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" name="Group 24"/>
          <p:cNvGrpSpPr>
            <a:grpSpLocks noChangeAspect="1"/>
          </p:cNvGrpSpPr>
          <p:nvPr/>
        </p:nvGrpSpPr>
        <p:grpSpPr bwMode="auto">
          <a:xfrm>
            <a:off x="4102274" y="2483600"/>
            <a:ext cx="847091" cy="735285"/>
            <a:chOff x="3872" y="2584"/>
            <a:chExt cx="644" cy="559"/>
          </a:xfrm>
          <a:solidFill>
            <a:srgbClr val="00858E"/>
          </a:solidFill>
        </p:grpSpPr>
        <p:sp>
          <p:nvSpPr>
            <p:cNvPr id="10" name="Freeform 25"/>
            <p:cNvSpPr/>
            <p:nvPr/>
          </p:nvSpPr>
          <p:spPr bwMode="auto">
            <a:xfrm>
              <a:off x="4035" y="2676"/>
              <a:ext cx="316" cy="73"/>
            </a:xfrm>
            <a:custGeom>
              <a:avLst/>
              <a:gdLst>
                <a:gd name="T0" fmla="*/ 1392 w 1392"/>
                <a:gd name="T1" fmla="*/ 174 h 319"/>
                <a:gd name="T2" fmla="*/ 1247 w 1392"/>
                <a:gd name="T3" fmla="*/ 319 h 319"/>
                <a:gd name="T4" fmla="*/ 145 w 1392"/>
                <a:gd name="T5" fmla="*/ 319 h 319"/>
                <a:gd name="T6" fmla="*/ 0 w 1392"/>
                <a:gd name="T7" fmla="*/ 174 h 319"/>
                <a:gd name="T8" fmla="*/ 0 w 1392"/>
                <a:gd name="T9" fmla="*/ 145 h 319"/>
                <a:gd name="T10" fmla="*/ 145 w 1392"/>
                <a:gd name="T11" fmla="*/ 0 h 319"/>
                <a:gd name="T12" fmla="*/ 1247 w 1392"/>
                <a:gd name="T13" fmla="*/ 0 h 319"/>
                <a:gd name="T14" fmla="*/ 1392 w 1392"/>
                <a:gd name="T15" fmla="*/ 145 h 319"/>
                <a:gd name="T16" fmla="*/ 1392 w 1392"/>
                <a:gd name="T17" fmla="*/ 17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319">
                  <a:moveTo>
                    <a:pt x="1392" y="174"/>
                  </a:moveTo>
                  <a:cubicBezTo>
                    <a:pt x="1392" y="254"/>
                    <a:pt x="1327" y="319"/>
                    <a:pt x="1247" y="319"/>
                  </a:cubicBezTo>
                  <a:lnTo>
                    <a:pt x="145" y="319"/>
                  </a:lnTo>
                  <a:cubicBezTo>
                    <a:pt x="65" y="319"/>
                    <a:pt x="0" y="254"/>
                    <a:pt x="0" y="174"/>
                  </a:cubicBezTo>
                  <a:lnTo>
                    <a:pt x="0" y="145"/>
                  </a:lnTo>
                  <a:cubicBezTo>
                    <a:pt x="0" y="65"/>
                    <a:pt x="65" y="0"/>
                    <a:pt x="145" y="0"/>
                  </a:cubicBezTo>
                  <a:lnTo>
                    <a:pt x="1247" y="0"/>
                  </a:lnTo>
                  <a:cubicBezTo>
                    <a:pt x="1327" y="0"/>
                    <a:pt x="1392" y="65"/>
                    <a:pt x="1392" y="145"/>
                  </a:cubicBezTo>
                  <a:lnTo>
                    <a:pt x="1392" y="1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1" name="Freeform 26"/>
            <p:cNvSpPr/>
            <p:nvPr/>
          </p:nvSpPr>
          <p:spPr bwMode="auto">
            <a:xfrm>
              <a:off x="4035" y="2584"/>
              <a:ext cx="316" cy="72"/>
            </a:xfrm>
            <a:custGeom>
              <a:avLst/>
              <a:gdLst>
                <a:gd name="T0" fmla="*/ 1392 w 1392"/>
                <a:gd name="T1" fmla="*/ 174 h 319"/>
                <a:gd name="T2" fmla="*/ 1247 w 1392"/>
                <a:gd name="T3" fmla="*/ 319 h 319"/>
                <a:gd name="T4" fmla="*/ 145 w 1392"/>
                <a:gd name="T5" fmla="*/ 319 h 319"/>
                <a:gd name="T6" fmla="*/ 0 w 1392"/>
                <a:gd name="T7" fmla="*/ 174 h 319"/>
                <a:gd name="T8" fmla="*/ 0 w 1392"/>
                <a:gd name="T9" fmla="*/ 145 h 319"/>
                <a:gd name="T10" fmla="*/ 145 w 1392"/>
                <a:gd name="T11" fmla="*/ 0 h 319"/>
                <a:gd name="T12" fmla="*/ 1247 w 1392"/>
                <a:gd name="T13" fmla="*/ 0 h 319"/>
                <a:gd name="T14" fmla="*/ 1392 w 1392"/>
                <a:gd name="T15" fmla="*/ 145 h 319"/>
                <a:gd name="T16" fmla="*/ 1392 w 1392"/>
                <a:gd name="T17" fmla="*/ 17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319">
                  <a:moveTo>
                    <a:pt x="1392" y="174"/>
                  </a:moveTo>
                  <a:cubicBezTo>
                    <a:pt x="1392" y="254"/>
                    <a:pt x="1327" y="319"/>
                    <a:pt x="1247" y="319"/>
                  </a:cubicBezTo>
                  <a:lnTo>
                    <a:pt x="145" y="319"/>
                  </a:lnTo>
                  <a:cubicBezTo>
                    <a:pt x="65" y="319"/>
                    <a:pt x="0" y="254"/>
                    <a:pt x="0" y="174"/>
                  </a:cubicBezTo>
                  <a:lnTo>
                    <a:pt x="0" y="145"/>
                  </a:lnTo>
                  <a:cubicBezTo>
                    <a:pt x="0" y="65"/>
                    <a:pt x="65" y="0"/>
                    <a:pt x="145" y="0"/>
                  </a:cubicBezTo>
                  <a:lnTo>
                    <a:pt x="1247" y="0"/>
                  </a:lnTo>
                  <a:cubicBezTo>
                    <a:pt x="1327" y="0"/>
                    <a:pt x="1392" y="65"/>
                    <a:pt x="1392" y="145"/>
                  </a:cubicBezTo>
                  <a:lnTo>
                    <a:pt x="1392" y="1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2" name="Freeform 27"/>
            <p:cNvSpPr/>
            <p:nvPr/>
          </p:nvSpPr>
          <p:spPr bwMode="auto">
            <a:xfrm>
              <a:off x="3872" y="2799"/>
              <a:ext cx="644" cy="344"/>
            </a:xfrm>
            <a:custGeom>
              <a:avLst/>
              <a:gdLst>
                <a:gd name="T0" fmla="*/ 56 w 2836"/>
                <a:gd name="T1" fmla="*/ 247 h 1516"/>
                <a:gd name="T2" fmla="*/ 761 w 2836"/>
                <a:gd name="T3" fmla="*/ 952 h 1516"/>
                <a:gd name="T4" fmla="*/ 932 w 2836"/>
                <a:gd name="T5" fmla="*/ 1027 h 1516"/>
                <a:gd name="T6" fmla="*/ 2188 w 2836"/>
                <a:gd name="T7" fmla="*/ 1027 h 1516"/>
                <a:gd name="T8" fmla="*/ 2336 w 2836"/>
                <a:gd name="T9" fmla="*/ 1089 h 1516"/>
                <a:gd name="T10" fmla="*/ 2713 w 2836"/>
                <a:gd name="T11" fmla="*/ 1477 h 1516"/>
                <a:gd name="T12" fmla="*/ 2784 w 2836"/>
                <a:gd name="T13" fmla="*/ 1516 h 1516"/>
                <a:gd name="T14" fmla="*/ 2836 w 2836"/>
                <a:gd name="T15" fmla="*/ 1426 h 1516"/>
                <a:gd name="T16" fmla="*/ 2836 w 2836"/>
                <a:gd name="T17" fmla="*/ 1031 h 1516"/>
                <a:gd name="T18" fmla="*/ 2775 w 2836"/>
                <a:gd name="T19" fmla="*/ 882 h 1516"/>
                <a:gd name="T20" fmla="*/ 2535 w 2836"/>
                <a:gd name="T21" fmla="*/ 631 h 1516"/>
                <a:gd name="T22" fmla="*/ 2149 w 2836"/>
                <a:gd name="T23" fmla="*/ 245 h 1516"/>
                <a:gd name="T24" fmla="*/ 2040 w 2836"/>
                <a:gd name="T25" fmla="*/ 196 h 1516"/>
                <a:gd name="T26" fmla="*/ 1018 w 2836"/>
                <a:gd name="T27" fmla="*/ 196 h 1516"/>
                <a:gd name="T28" fmla="*/ 873 w 2836"/>
                <a:gd name="T29" fmla="*/ 342 h 1516"/>
                <a:gd name="T30" fmla="*/ 1018 w 2836"/>
                <a:gd name="T31" fmla="*/ 487 h 1516"/>
                <a:gd name="T32" fmla="*/ 1734 w 2836"/>
                <a:gd name="T33" fmla="*/ 487 h 1516"/>
                <a:gd name="T34" fmla="*/ 1811 w 2836"/>
                <a:gd name="T35" fmla="*/ 563 h 1516"/>
                <a:gd name="T36" fmla="*/ 782 w 2836"/>
                <a:gd name="T37" fmla="*/ 563 h 1516"/>
                <a:gd name="T38" fmla="*/ 262 w 2836"/>
                <a:gd name="T39" fmla="*/ 42 h 1516"/>
                <a:gd name="T40" fmla="*/ 159 w 2836"/>
                <a:gd name="T41" fmla="*/ 0 h 1516"/>
                <a:gd name="T42" fmla="*/ 56 w 2836"/>
                <a:gd name="T43" fmla="*/ 42 h 1516"/>
                <a:gd name="T44" fmla="*/ 56 w 2836"/>
                <a:gd name="T45" fmla="*/ 247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36" h="1516">
                  <a:moveTo>
                    <a:pt x="56" y="247"/>
                  </a:moveTo>
                  <a:lnTo>
                    <a:pt x="761" y="952"/>
                  </a:lnTo>
                  <a:cubicBezTo>
                    <a:pt x="803" y="998"/>
                    <a:pt x="864" y="1027"/>
                    <a:pt x="932" y="1027"/>
                  </a:cubicBezTo>
                  <a:lnTo>
                    <a:pt x="2188" y="1027"/>
                  </a:lnTo>
                  <a:cubicBezTo>
                    <a:pt x="2236" y="1027"/>
                    <a:pt x="2302" y="1055"/>
                    <a:pt x="2336" y="1089"/>
                  </a:cubicBezTo>
                  <a:lnTo>
                    <a:pt x="2713" y="1477"/>
                  </a:lnTo>
                  <a:cubicBezTo>
                    <a:pt x="2740" y="1503"/>
                    <a:pt x="2764" y="1516"/>
                    <a:pt x="2784" y="1516"/>
                  </a:cubicBezTo>
                  <a:cubicBezTo>
                    <a:pt x="2816" y="1516"/>
                    <a:pt x="2836" y="1485"/>
                    <a:pt x="2836" y="1426"/>
                  </a:cubicBezTo>
                  <a:lnTo>
                    <a:pt x="2836" y="1031"/>
                  </a:lnTo>
                  <a:cubicBezTo>
                    <a:pt x="2836" y="983"/>
                    <a:pt x="2809" y="916"/>
                    <a:pt x="2775" y="882"/>
                  </a:cubicBezTo>
                  <a:lnTo>
                    <a:pt x="2535" y="631"/>
                  </a:lnTo>
                  <a:lnTo>
                    <a:pt x="2149" y="245"/>
                  </a:lnTo>
                  <a:cubicBezTo>
                    <a:pt x="2121" y="216"/>
                    <a:pt x="2083" y="196"/>
                    <a:pt x="2040" y="196"/>
                  </a:cubicBezTo>
                  <a:lnTo>
                    <a:pt x="1018" y="196"/>
                  </a:lnTo>
                  <a:cubicBezTo>
                    <a:pt x="938" y="196"/>
                    <a:pt x="873" y="261"/>
                    <a:pt x="873" y="342"/>
                  </a:cubicBezTo>
                  <a:cubicBezTo>
                    <a:pt x="873" y="422"/>
                    <a:pt x="938" y="487"/>
                    <a:pt x="1018" y="487"/>
                  </a:cubicBezTo>
                  <a:lnTo>
                    <a:pt x="1734" y="487"/>
                  </a:lnTo>
                  <a:lnTo>
                    <a:pt x="1811" y="563"/>
                  </a:lnTo>
                  <a:lnTo>
                    <a:pt x="782" y="563"/>
                  </a:lnTo>
                  <a:lnTo>
                    <a:pt x="262" y="42"/>
                  </a:lnTo>
                  <a:cubicBezTo>
                    <a:pt x="233" y="14"/>
                    <a:pt x="196" y="0"/>
                    <a:pt x="159" y="0"/>
                  </a:cubicBezTo>
                  <a:cubicBezTo>
                    <a:pt x="122" y="0"/>
                    <a:pt x="85" y="14"/>
                    <a:pt x="56" y="42"/>
                  </a:cubicBezTo>
                  <a:cubicBezTo>
                    <a:pt x="0" y="99"/>
                    <a:pt x="0" y="191"/>
                    <a:pt x="56" y="2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13" name="Freeform 28"/>
            <p:cNvSpPr/>
            <p:nvPr/>
          </p:nvSpPr>
          <p:spPr bwMode="auto">
            <a:xfrm>
              <a:off x="4035" y="2769"/>
              <a:ext cx="316" cy="106"/>
            </a:xfrm>
            <a:custGeom>
              <a:avLst/>
              <a:gdLst>
                <a:gd name="T0" fmla="*/ 68 w 1392"/>
                <a:gd name="T1" fmla="*/ 470 h 470"/>
                <a:gd name="T2" fmla="*/ 299 w 1392"/>
                <a:gd name="T3" fmla="*/ 242 h 470"/>
                <a:gd name="T4" fmla="*/ 1321 w 1392"/>
                <a:gd name="T5" fmla="*/ 242 h 470"/>
                <a:gd name="T6" fmla="*/ 1392 w 1392"/>
                <a:gd name="T7" fmla="*/ 254 h 470"/>
                <a:gd name="T8" fmla="*/ 1392 w 1392"/>
                <a:gd name="T9" fmla="*/ 145 h 470"/>
                <a:gd name="T10" fmla="*/ 1247 w 1392"/>
                <a:gd name="T11" fmla="*/ 0 h 470"/>
                <a:gd name="T12" fmla="*/ 145 w 1392"/>
                <a:gd name="T13" fmla="*/ 0 h 470"/>
                <a:gd name="T14" fmla="*/ 0 w 1392"/>
                <a:gd name="T15" fmla="*/ 145 h 470"/>
                <a:gd name="T16" fmla="*/ 0 w 1392"/>
                <a:gd name="T17" fmla="*/ 348 h 470"/>
                <a:gd name="T18" fmla="*/ 68 w 1392"/>
                <a:gd name="T1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2" h="470">
                  <a:moveTo>
                    <a:pt x="68" y="470"/>
                  </a:moveTo>
                  <a:cubicBezTo>
                    <a:pt x="70" y="344"/>
                    <a:pt x="173" y="242"/>
                    <a:pt x="299" y="242"/>
                  </a:cubicBezTo>
                  <a:lnTo>
                    <a:pt x="1321" y="242"/>
                  </a:lnTo>
                  <a:cubicBezTo>
                    <a:pt x="1346" y="242"/>
                    <a:pt x="1370" y="246"/>
                    <a:pt x="1392" y="254"/>
                  </a:cubicBezTo>
                  <a:lnTo>
                    <a:pt x="1392" y="145"/>
                  </a:lnTo>
                  <a:cubicBezTo>
                    <a:pt x="1392" y="65"/>
                    <a:pt x="1327" y="0"/>
                    <a:pt x="1247" y="0"/>
                  </a:cubicBezTo>
                  <a:lnTo>
                    <a:pt x="145" y="0"/>
                  </a:lnTo>
                  <a:cubicBezTo>
                    <a:pt x="65" y="0"/>
                    <a:pt x="0" y="65"/>
                    <a:pt x="0" y="145"/>
                  </a:cubicBezTo>
                  <a:lnTo>
                    <a:pt x="0" y="348"/>
                  </a:lnTo>
                  <a:cubicBezTo>
                    <a:pt x="0" y="399"/>
                    <a:pt x="27" y="444"/>
                    <a:pt x="68" y="47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39708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20209" y="191956"/>
            <a:ext cx="6629528" cy="41390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400" b="1" dirty="0">
                <a:sym typeface="微软雅黑" panose="020B0503020204020204" pitchFamily="34" charset="-122"/>
              </a:rPr>
              <a:t>前端配置</a:t>
            </a:r>
            <a:r>
              <a:rPr kumimoji="1" lang="en-US" altLang="zh-CN" sz="2400" b="1" dirty="0">
                <a:sym typeface="微软雅黑" panose="020B0503020204020204" pitchFamily="34" charset="-122"/>
              </a:rPr>
              <a:t>-STEP1-</a:t>
            </a:r>
            <a:r>
              <a:rPr kumimoji="1" lang="zh-CN" altLang="en-US" sz="2400" b="1" dirty="0">
                <a:sym typeface="微软雅黑" panose="020B0503020204020204" pitchFamily="34" charset="-122"/>
              </a:rPr>
              <a:t>全局配置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0209" y="98072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当前租户所有工作流的通用配置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250391-9D93-1C06-B46A-79D25F54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9" y="1542778"/>
            <a:ext cx="8544141" cy="510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5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20209" y="191956"/>
            <a:ext cx="6629528" cy="41390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400" b="1" dirty="0">
                <a:sym typeface="微软雅黑" panose="020B0503020204020204" pitchFamily="34" charset="-122"/>
              </a:rPr>
              <a:t>前端配置</a:t>
            </a:r>
            <a:r>
              <a:rPr kumimoji="1" lang="en-US" altLang="zh-CN" sz="2400" b="1" dirty="0">
                <a:sym typeface="微软雅黑" panose="020B0503020204020204" pitchFamily="34" charset="-122"/>
              </a:rPr>
              <a:t>-STEP2-</a:t>
            </a:r>
            <a:r>
              <a:rPr kumimoji="1" lang="zh-CN" altLang="en-US" sz="2400" b="1" dirty="0">
                <a:sym typeface="微软雅黑" panose="020B0503020204020204" pitchFamily="34" charset="-122"/>
              </a:rPr>
              <a:t>流程分类定义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0209" y="98072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配置流程分类相关信息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4DEDB4-5F8B-EBED-E768-7D262C34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9" y="1648101"/>
            <a:ext cx="10344472" cy="45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5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20209" y="191956"/>
            <a:ext cx="6629528" cy="41390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400" b="1" dirty="0">
                <a:sym typeface="微软雅黑" panose="020B0503020204020204" pitchFamily="34" charset="-122"/>
              </a:rPr>
              <a:t>前端配置</a:t>
            </a:r>
            <a:r>
              <a:rPr kumimoji="1" lang="en-US" altLang="zh-CN" sz="2400" b="1" dirty="0">
                <a:sym typeface="微软雅黑" panose="020B0503020204020204" pitchFamily="34" charset="-122"/>
              </a:rPr>
              <a:t>-STEP3-</a:t>
            </a:r>
            <a:r>
              <a:rPr kumimoji="1" lang="zh-CN" altLang="en-US" sz="2400" b="1" dirty="0">
                <a:sym typeface="微软雅黑" panose="020B0503020204020204" pitchFamily="34" charset="-122"/>
              </a:rPr>
              <a:t>接口管理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0209" y="980728"/>
            <a:ext cx="4940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审批流中要用到得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接口方法，需要提前配置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EAD37B-4E59-CEE6-7F1E-7763E4D3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37" y="1687668"/>
            <a:ext cx="9912424" cy="418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4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20209" y="191956"/>
            <a:ext cx="6629528" cy="41390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400" b="1" dirty="0">
                <a:sym typeface="微软雅黑" panose="020B0503020204020204" pitchFamily="34" charset="-122"/>
              </a:rPr>
              <a:t>前端配置</a:t>
            </a:r>
            <a:r>
              <a:rPr kumimoji="1" lang="en-US" altLang="zh-CN" sz="2400" b="1" dirty="0">
                <a:sym typeface="微软雅黑" panose="020B0503020204020204" pitchFamily="34" charset="-122"/>
              </a:rPr>
              <a:t>-STEP4-</a:t>
            </a:r>
            <a:r>
              <a:rPr kumimoji="1" lang="zh-CN" altLang="en-US" sz="2400" b="1" dirty="0">
                <a:sym typeface="微软雅黑" panose="020B0503020204020204" pitchFamily="34" charset="-122"/>
              </a:rPr>
              <a:t>流程定义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0209" y="98072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配置工作流具体的审批链路，审批规则等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5CDADD-8AE2-00D9-1D13-E2BEBC0E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9" y="1484784"/>
            <a:ext cx="9696400" cy="45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520209" y="191956"/>
            <a:ext cx="6629528" cy="413902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2400" b="1" dirty="0">
                <a:sym typeface="微软雅黑" panose="020B0503020204020204" pitchFamily="34" charset="-122"/>
              </a:rPr>
              <a:t>前端配置</a:t>
            </a:r>
            <a:r>
              <a:rPr kumimoji="1" lang="en-US" altLang="zh-CN" sz="2400" b="1" dirty="0">
                <a:sym typeface="微软雅黑" panose="020B0503020204020204" pitchFamily="34" charset="-122"/>
              </a:rPr>
              <a:t>-</a:t>
            </a:r>
            <a:r>
              <a:rPr kumimoji="1" lang="zh-CN" altLang="en-US" sz="2400" b="1" dirty="0">
                <a:sym typeface="微软雅黑" panose="020B0503020204020204" pitchFamily="34" charset="-122"/>
              </a:rPr>
              <a:t>我的代办事项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0209" y="98072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展示自己的待办事项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856292-7B1D-AB1B-D9B3-E0B0B9B4A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98" y="1724930"/>
            <a:ext cx="9934694" cy="37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001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387</Words>
  <Application>Microsoft Office PowerPoint</Application>
  <PresentationFormat>宽屏</PresentationFormat>
  <Paragraphs>55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黑体</vt:lpstr>
      <vt:lpstr>微软雅黑</vt:lpstr>
      <vt:lpstr>Arial</vt:lpstr>
      <vt:lpstr>Calibri</vt:lpstr>
      <vt:lpstr>Calibri Light</vt:lpstr>
      <vt:lpstr>Impact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赵钰颖</dc:creator>
  <cp:lastModifiedBy>limao limao</cp:lastModifiedBy>
  <cp:revision>2191</cp:revision>
  <dcterms:created xsi:type="dcterms:W3CDTF">2024-04-18T10:28:19Z</dcterms:created>
  <dcterms:modified xsi:type="dcterms:W3CDTF">2024-05-13T02:25:19Z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EABF965BEC954D6CBEF520668EE37809_42</vt:lpwstr>
  </property>
</Properties>
</file>